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24"/>
  </p:notesMasterIdLst>
  <p:handoutMasterIdLst>
    <p:handoutMasterId r:id="rId25"/>
  </p:handoutMasterIdLst>
  <p:sldIdLst>
    <p:sldId id="263" r:id="rId2"/>
    <p:sldId id="264" r:id="rId3"/>
    <p:sldId id="266" r:id="rId4"/>
    <p:sldId id="280" r:id="rId5"/>
    <p:sldId id="270" r:id="rId6"/>
    <p:sldId id="285" r:id="rId7"/>
    <p:sldId id="271" r:id="rId8"/>
    <p:sldId id="268" r:id="rId9"/>
    <p:sldId id="272" r:id="rId10"/>
    <p:sldId id="278" r:id="rId11"/>
    <p:sldId id="275" r:id="rId12"/>
    <p:sldId id="279" r:id="rId13"/>
    <p:sldId id="281" r:id="rId14"/>
    <p:sldId id="273" r:id="rId15"/>
    <p:sldId id="269" r:id="rId16"/>
    <p:sldId id="277" r:id="rId17"/>
    <p:sldId id="259" r:id="rId18"/>
    <p:sldId id="282" r:id="rId19"/>
    <p:sldId id="284" r:id="rId20"/>
    <p:sldId id="261" r:id="rId21"/>
    <p:sldId id="283" r:id="rId22"/>
    <p:sldId id="262" r:id="rId23"/>
  </p:sldIdLst>
  <p:sldSz cx="12192000" cy="6858000"/>
  <p:notesSz cx="6858000" cy="9144000"/>
  <p:custDataLst>
    <p:tags r:id="rId26"/>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70B7"/>
    <a:srgbClr val="73A5D8"/>
    <a:srgbClr val="E4E9EF"/>
    <a:srgbClr val="677D91"/>
    <a:srgbClr val="303B4A"/>
    <a:srgbClr val="5E7594"/>
    <a:srgbClr val="E6E6E6"/>
    <a:srgbClr val="7B7CB1"/>
    <a:srgbClr val="A6A7DA"/>
    <a:srgbClr val="2F31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7" autoAdjust="0"/>
    <p:restoredTop sz="94728" autoAdjust="0"/>
  </p:normalViewPr>
  <p:slideViewPr>
    <p:cSldViewPr>
      <p:cViewPr varScale="1">
        <p:scale>
          <a:sx n="107" d="100"/>
          <a:sy n="107" d="100"/>
        </p:scale>
        <p:origin x="726" y="11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eaLnBrk="1" hangingPunct="1">
              <a:defRPr kumimoji="1" sz="1200">
                <a:effectLst/>
                <a:latin typeface="Times New Roman" pitchFamily="18" charset="0"/>
              </a:defRPr>
            </a:lvl1pPr>
          </a:lstStyle>
          <a:p>
            <a:pPr>
              <a:defRPr/>
            </a:pPr>
            <a:endParaRPr lang="fr-FR" altLang="fr-FR"/>
          </a:p>
        </p:txBody>
      </p:sp>
      <p:sp>
        <p:nvSpPr>
          <p:cNvPr id="38915"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r" eaLnBrk="1" hangingPunct="1">
              <a:defRPr kumimoji="1" sz="1200">
                <a:effectLst/>
                <a:latin typeface="Times New Roman" pitchFamily="18" charset="0"/>
              </a:defRPr>
            </a:lvl1pPr>
          </a:lstStyle>
          <a:p>
            <a:pPr>
              <a:defRPr/>
            </a:pPr>
            <a:endParaRPr lang="fr-FR" altLang="fr-FR"/>
          </a:p>
        </p:txBody>
      </p:sp>
      <p:sp>
        <p:nvSpPr>
          <p:cNvPr id="38916"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prstTxWarp prst="textNoShape">
              <a:avLst/>
            </a:prstTxWarp>
          </a:bodyPr>
          <a:lstStyle>
            <a:lvl1pPr eaLnBrk="1" hangingPunct="1">
              <a:defRPr kumimoji="1" sz="1200">
                <a:effectLst/>
                <a:latin typeface="Times New Roman" pitchFamily="18" charset="0"/>
              </a:defRPr>
            </a:lvl1pPr>
          </a:lstStyle>
          <a:p>
            <a:pPr>
              <a:defRPr/>
            </a:pPr>
            <a:endParaRPr lang="fr-FR" altLang="fr-FR"/>
          </a:p>
        </p:txBody>
      </p:sp>
      <p:sp>
        <p:nvSpPr>
          <p:cNvPr id="38917"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prstTxWarp prst="textNoShape">
              <a:avLst/>
            </a:prstTxWarp>
          </a:bodyPr>
          <a:lstStyle>
            <a:lvl1pPr algn="r" eaLnBrk="1" hangingPunct="1">
              <a:defRPr kumimoji="1" sz="1200">
                <a:effectLst/>
                <a:latin typeface="Times New Roman" panose="02020603050405020304" pitchFamily="18" charset="0"/>
              </a:defRPr>
            </a:lvl1pPr>
          </a:lstStyle>
          <a:p>
            <a:pPr>
              <a:defRPr/>
            </a:pPr>
            <a:fld id="{9B2FAC35-9DA9-4079-BE9E-153EC71AF36F}"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eaLnBrk="0" hangingPunct="0">
              <a:defRPr sz="1200">
                <a:effectLst/>
                <a:latin typeface="Times New Roman" pitchFamily="18" charset="0"/>
              </a:defRPr>
            </a:lvl1pPr>
          </a:lstStyle>
          <a:p>
            <a:pPr>
              <a:defRPr/>
            </a:pPr>
            <a:endParaRPr lang="fr-FR" altLang="fr-FR"/>
          </a:p>
        </p:txBody>
      </p:sp>
      <p:sp>
        <p:nvSpPr>
          <p:cNvPr id="102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r" eaLnBrk="0" hangingPunct="0">
              <a:defRPr sz="1200">
                <a:effectLst/>
                <a:latin typeface="Times New Roman" pitchFamily="18" charset="0"/>
              </a:defRPr>
            </a:lvl1pPr>
          </a:lstStyle>
          <a:p>
            <a:pPr>
              <a:defRPr/>
            </a:pPr>
            <a:endParaRPr lang="fr-FR" altLang="fr-FR"/>
          </a:p>
        </p:txBody>
      </p:sp>
      <p:sp>
        <p:nvSpPr>
          <p:cNvPr id="358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noProof="0"/>
              <a:t>Cliquez pour modifier les styles du texte</a:t>
            </a:r>
          </a:p>
          <a:p>
            <a:pPr lvl="1"/>
            <a:r>
              <a:rPr lang="fr-FR" altLang="fr-FR" noProof="0"/>
              <a:t>Deuxième niveau</a:t>
            </a:r>
          </a:p>
          <a:p>
            <a:pPr lvl="2"/>
            <a:r>
              <a:rPr lang="fr-FR" altLang="fr-FR" noProof="0"/>
              <a:t>Troisième niveau</a:t>
            </a:r>
          </a:p>
          <a:p>
            <a:pPr lvl="3"/>
            <a:r>
              <a:rPr lang="fr-FR" altLang="fr-FR" noProof="0"/>
              <a:t>Quatrième niveau</a:t>
            </a:r>
          </a:p>
          <a:p>
            <a:pPr lvl="4"/>
            <a:r>
              <a:rPr lang="fr-FR" altLang="fr-FR" noProof="0"/>
              <a:t>Cinquième niveau</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ffectLst/>
                <a:latin typeface="Times New Roman" pitchFamily="18" charset="0"/>
              </a:defRPr>
            </a:lvl1pPr>
          </a:lstStyle>
          <a:p>
            <a:pPr>
              <a:defRPr/>
            </a:pPr>
            <a:endParaRPr lang="fr-FR" altLang="fr-FR"/>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prstTxWarp prst="textNoShape">
              <a:avLst/>
            </a:prstTxWarp>
          </a:bodyPr>
          <a:lstStyle>
            <a:lvl1pPr algn="r" eaLnBrk="0" hangingPunct="0">
              <a:defRPr sz="1200">
                <a:effectLst/>
                <a:latin typeface="Times New Roman" panose="02020603050405020304" pitchFamily="18" charset="0"/>
              </a:defRPr>
            </a:lvl1pPr>
          </a:lstStyle>
          <a:p>
            <a:pPr>
              <a:defRPr/>
            </a:pPr>
            <a:fld id="{B1FB3181-CDCA-4600-A27B-6176376C7F83}"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Garde générale">
    <p:spTree>
      <p:nvGrpSpPr>
        <p:cNvPr id="1" name=""/>
        <p:cNvGrpSpPr/>
        <p:nvPr/>
      </p:nvGrpSpPr>
      <p:grpSpPr>
        <a:xfrm>
          <a:off x="0" y="0"/>
          <a:ext cx="0" cy="0"/>
          <a:chOff x="0" y="0"/>
          <a:chExt cx="0" cy="0"/>
        </a:xfrm>
      </p:grpSpPr>
      <p:sp>
        <p:nvSpPr>
          <p:cNvPr id="4" name="Titre 3"/>
          <p:cNvSpPr>
            <a:spLocks noGrp="1"/>
          </p:cNvSpPr>
          <p:nvPr>
            <p:ph type="title" hasCustomPrompt="1"/>
          </p:nvPr>
        </p:nvSpPr>
        <p:spPr>
          <a:xfrm>
            <a:off x="0" y="4522573"/>
            <a:ext cx="12192000" cy="648677"/>
          </a:xfrm>
          <a:prstGeom prst="rect">
            <a:avLst/>
          </a:prstGeom>
        </p:spPr>
        <p:txBody>
          <a:bodyPr/>
          <a:lstStyle>
            <a:lvl1pPr algn="ctr">
              <a:defRPr sz="4000" baseline="0">
                <a:solidFill>
                  <a:srgbClr val="0C70B7"/>
                </a:solidFill>
              </a:defRPr>
            </a:lvl1pPr>
          </a:lstStyle>
          <a:p>
            <a:r>
              <a:rPr lang="fr-FR" dirty="0"/>
              <a:t>Modifiez le titre</a:t>
            </a:r>
          </a:p>
        </p:txBody>
      </p:sp>
    </p:spTree>
    <p:extLst>
      <p:ext uri="{BB962C8B-B14F-4D97-AF65-F5344CB8AC3E}">
        <p14:creationId xmlns:p14="http://schemas.microsoft.com/office/powerpoint/2010/main" val="401252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rm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784390" y="145561"/>
            <a:ext cx="9407610" cy="648677"/>
          </a:xfrm>
          <a:prstGeom prst="rect">
            <a:avLst/>
          </a:prstGeom>
        </p:spPr>
        <p:txBody>
          <a:bodyPr anchor="ctr"/>
          <a:lstStyle>
            <a:lvl1pPr algn="l">
              <a:defRPr sz="2400">
                <a:solidFill>
                  <a:srgbClr val="0C70B7"/>
                </a:solidFill>
              </a:defRPr>
            </a:lvl1pPr>
          </a:lstStyle>
          <a:p>
            <a:r>
              <a:rPr lang="fr-FR" dirty="0"/>
              <a:t>Modifiez le titre</a:t>
            </a:r>
          </a:p>
        </p:txBody>
      </p:sp>
      <p:sp>
        <p:nvSpPr>
          <p:cNvPr id="4" name="Espace réservé du contenu 3"/>
          <p:cNvSpPr>
            <a:spLocks noGrp="1"/>
          </p:cNvSpPr>
          <p:nvPr>
            <p:ph sz="quarter" idx="10" hasCustomPrompt="1"/>
          </p:nvPr>
        </p:nvSpPr>
        <p:spPr>
          <a:xfrm>
            <a:off x="354227" y="1013254"/>
            <a:ext cx="11475308" cy="5346357"/>
          </a:xfrm>
          <a:prstGeom prst="rect">
            <a:avLst/>
          </a:prstGeom>
        </p:spPr>
        <p:txBody>
          <a:bodyPr/>
          <a:lstStyle>
            <a:lvl1pPr>
              <a:defRPr sz="2000" baseline="0">
                <a:solidFill>
                  <a:srgbClr val="0C70B7"/>
                </a:solidFill>
                <a:latin typeface="Arial" panose="020B0604020202020204" pitchFamily="34" charset="0"/>
                <a:cs typeface="Arial" panose="020B0604020202020204" pitchFamily="34" charset="0"/>
              </a:defRPr>
            </a:lvl1pPr>
            <a:lvl2pPr>
              <a:defRPr sz="1800">
                <a:solidFill>
                  <a:srgbClr val="0C70B7"/>
                </a:solidFill>
                <a:latin typeface="Arial" panose="020B0604020202020204" pitchFamily="34" charset="0"/>
                <a:cs typeface="Arial" panose="020B0604020202020204" pitchFamily="34" charset="0"/>
              </a:defRPr>
            </a:lvl2pPr>
            <a:lvl3pPr>
              <a:defRPr sz="1600">
                <a:solidFill>
                  <a:srgbClr val="0C70B7"/>
                </a:solidFill>
                <a:latin typeface="Arial" panose="020B0604020202020204" pitchFamily="34" charset="0"/>
                <a:cs typeface="Arial" panose="020B0604020202020204" pitchFamily="34" charset="0"/>
              </a:defRPr>
            </a:lvl3pPr>
            <a:lvl4pPr>
              <a:defRPr sz="1400">
                <a:solidFill>
                  <a:srgbClr val="0C70B7"/>
                </a:solidFill>
                <a:latin typeface="Arial" panose="020B0604020202020204" pitchFamily="34" charset="0"/>
                <a:cs typeface="Arial" panose="020B0604020202020204" pitchFamily="34" charset="0"/>
              </a:defRPr>
            </a:lvl4pPr>
            <a:lvl5pPr>
              <a:defRPr sz="1200">
                <a:solidFill>
                  <a:srgbClr val="0C70B7"/>
                </a:solidFill>
                <a:latin typeface="Arial" panose="020B0604020202020204" pitchFamily="34" charset="0"/>
                <a:cs typeface="Arial" panose="020B0604020202020204" pitchFamily="34" charset="0"/>
              </a:defRPr>
            </a:lvl5pPr>
          </a:lstStyle>
          <a:p>
            <a:pPr lvl="0"/>
            <a:r>
              <a:rPr lang="fr-FR" dirty="0"/>
              <a:t>Modifier le texte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 name="Espace réservé de la date 2"/>
          <p:cNvSpPr>
            <a:spLocks noGrp="1"/>
          </p:cNvSpPr>
          <p:nvPr>
            <p:ph type="dt" sz="half" idx="11"/>
          </p:nvPr>
        </p:nvSpPr>
        <p:spPr>
          <a:xfrm>
            <a:off x="72081" y="6430491"/>
            <a:ext cx="2743200" cy="365125"/>
          </a:xfrm>
          <a:prstGeom prst="rect">
            <a:avLst/>
          </a:prstGeom>
        </p:spPr>
        <p:txBody>
          <a:bodyPr/>
          <a:lstStyle>
            <a:lvl1pPr>
              <a:defRPr>
                <a:solidFill>
                  <a:srgbClr val="0C70B7"/>
                </a:solidFill>
              </a:defRPr>
            </a:lvl1pPr>
          </a:lstStyle>
          <a:p>
            <a:fld id="{D7E5F6A1-8C86-4E9B-9A95-D8C6779BB298}" type="datetime1">
              <a:rPr lang="fr-FR" smtClean="0"/>
              <a:pPr/>
              <a:t>08/12/2025</a:t>
            </a:fld>
            <a:endParaRPr lang="fr-FR" dirty="0"/>
          </a:p>
        </p:txBody>
      </p:sp>
      <p:sp>
        <p:nvSpPr>
          <p:cNvPr id="6" name="Espace réservé du pied de page 5"/>
          <p:cNvSpPr>
            <a:spLocks noGrp="1"/>
          </p:cNvSpPr>
          <p:nvPr>
            <p:ph type="ftr" sz="quarter" idx="12"/>
          </p:nvPr>
        </p:nvSpPr>
        <p:spPr>
          <a:xfrm>
            <a:off x="4038600" y="6430491"/>
            <a:ext cx="4114800" cy="365125"/>
          </a:xfrm>
          <a:prstGeom prst="rect">
            <a:avLst/>
          </a:prstGeom>
        </p:spPr>
        <p:txBody>
          <a:bodyPr/>
          <a:lstStyle>
            <a:lvl1pPr>
              <a:defRPr>
                <a:solidFill>
                  <a:srgbClr val="0C70B7"/>
                </a:solidFill>
              </a:defRPr>
            </a:lvl1pPr>
          </a:lstStyle>
          <a:p>
            <a:endParaRPr lang="fr-FR" dirty="0"/>
          </a:p>
        </p:txBody>
      </p:sp>
      <p:sp>
        <p:nvSpPr>
          <p:cNvPr id="7" name="Espace réservé du numéro de diapositive 6"/>
          <p:cNvSpPr>
            <a:spLocks noGrp="1"/>
          </p:cNvSpPr>
          <p:nvPr>
            <p:ph type="sldNum" sz="quarter" idx="13"/>
          </p:nvPr>
        </p:nvSpPr>
        <p:spPr>
          <a:xfrm>
            <a:off x="9376719" y="6451944"/>
            <a:ext cx="2743200" cy="365125"/>
          </a:xfrm>
          <a:prstGeom prst="rect">
            <a:avLst/>
          </a:prstGeom>
        </p:spPr>
        <p:txBody>
          <a:bodyPr/>
          <a:lstStyle>
            <a:lvl1pPr algn="r">
              <a:defRPr>
                <a:solidFill>
                  <a:srgbClr val="0C70B7"/>
                </a:solidFill>
              </a:defRPr>
            </a:lvl1pPr>
          </a:lstStyle>
          <a:p>
            <a:fld id="{88CBE9E5-AEA7-490C-B97F-F2FDFE838290}" type="slidenum">
              <a:rPr lang="fr-FR" smtClean="0"/>
              <a:pPr/>
              <a:t>‹N°›</a:t>
            </a:fld>
            <a:endParaRPr lang="fr-FR" dirty="0"/>
          </a:p>
        </p:txBody>
      </p:sp>
    </p:spTree>
    <p:extLst>
      <p:ext uri="{BB962C8B-B14F-4D97-AF65-F5344CB8AC3E}">
        <p14:creationId xmlns:p14="http://schemas.microsoft.com/office/powerpoint/2010/main" val="375787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ux conten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2757615" y="101514"/>
            <a:ext cx="9362304" cy="656367"/>
          </a:xfrm>
          <a:prstGeom prst="rect">
            <a:avLst/>
          </a:prstGeom>
        </p:spPr>
        <p:txBody>
          <a:bodyPr/>
          <a:lstStyle>
            <a:lvl1pPr>
              <a:defRPr>
                <a:solidFill>
                  <a:srgbClr val="0C70B7"/>
                </a:solidFill>
              </a:defRPr>
            </a:lvl1pPr>
          </a:lstStyle>
          <a:p>
            <a:r>
              <a:rPr lang="fr-FR"/>
              <a:t>Modifiez le style du titre</a:t>
            </a:r>
            <a:endParaRPr lang="fr-FR" dirty="0"/>
          </a:p>
        </p:txBody>
      </p:sp>
      <p:sp>
        <p:nvSpPr>
          <p:cNvPr id="3" name="Espace réservé de la date 2"/>
          <p:cNvSpPr>
            <a:spLocks noGrp="1"/>
          </p:cNvSpPr>
          <p:nvPr>
            <p:ph type="dt" sz="half" idx="10"/>
          </p:nvPr>
        </p:nvSpPr>
        <p:spPr>
          <a:xfrm>
            <a:off x="72081" y="6430491"/>
            <a:ext cx="2743200" cy="365125"/>
          </a:xfrm>
          <a:prstGeom prst="rect">
            <a:avLst/>
          </a:prstGeom>
        </p:spPr>
        <p:txBody>
          <a:bodyPr/>
          <a:lstStyle>
            <a:lvl1pPr>
              <a:defRPr>
                <a:solidFill>
                  <a:srgbClr val="0C70B7"/>
                </a:solidFill>
              </a:defRPr>
            </a:lvl1pPr>
          </a:lstStyle>
          <a:p>
            <a:fld id="{B7CBFC64-A97E-44F4-9724-9D78352BA325}" type="datetime1">
              <a:rPr lang="fr-FR" smtClean="0"/>
              <a:pPr/>
              <a:t>08/12/2025</a:t>
            </a:fld>
            <a:endParaRPr lang="fr-FR" dirty="0"/>
          </a:p>
        </p:txBody>
      </p:sp>
      <p:sp>
        <p:nvSpPr>
          <p:cNvPr id="4" name="Espace réservé du pied de page 3"/>
          <p:cNvSpPr>
            <a:spLocks noGrp="1"/>
          </p:cNvSpPr>
          <p:nvPr>
            <p:ph type="ftr" sz="quarter" idx="11"/>
          </p:nvPr>
        </p:nvSpPr>
        <p:spPr>
          <a:xfrm>
            <a:off x="4038600" y="6430491"/>
            <a:ext cx="4114800" cy="365125"/>
          </a:xfrm>
          <a:prstGeom prst="rect">
            <a:avLst/>
          </a:prstGeom>
        </p:spPr>
        <p:txBody>
          <a:bodyPr/>
          <a:lstStyle>
            <a:lvl1pPr>
              <a:defRPr>
                <a:solidFill>
                  <a:srgbClr val="0C70B7"/>
                </a:solidFill>
              </a:defRPr>
            </a:lvl1pPr>
          </a:lstStyle>
          <a:p>
            <a:endParaRPr lang="fr-FR" dirty="0"/>
          </a:p>
        </p:txBody>
      </p:sp>
      <p:sp>
        <p:nvSpPr>
          <p:cNvPr id="5" name="Espace réservé du numéro de diapositive 4"/>
          <p:cNvSpPr>
            <a:spLocks noGrp="1"/>
          </p:cNvSpPr>
          <p:nvPr>
            <p:ph type="sldNum" sz="quarter" idx="12"/>
          </p:nvPr>
        </p:nvSpPr>
        <p:spPr>
          <a:xfrm>
            <a:off x="9376719" y="6451944"/>
            <a:ext cx="2743200" cy="365125"/>
          </a:xfrm>
          <a:prstGeom prst="rect">
            <a:avLst/>
          </a:prstGeom>
        </p:spPr>
        <p:txBody>
          <a:bodyPr/>
          <a:lstStyle>
            <a:lvl1pPr algn="r">
              <a:defRPr>
                <a:solidFill>
                  <a:srgbClr val="0C70B7"/>
                </a:solidFill>
              </a:defRPr>
            </a:lvl1pPr>
          </a:lstStyle>
          <a:p>
            <a:fld id="{88CBE9E5-AEA7-490C-B97F-F2FDFE838290}" type="slidenum">
              <a:rPr lang="fr-FR" smtClean="0"/>
              <a:pPr/>
              <a:t>‹N°›</a:t>
            </a:fld>
            <a:endParaRPr lang="fr-FR" dirty="0"/>
          </a:p>
        </p:txBody>
      </p:sp>
      <p:sp>
        <p:nvSpPr>
          <p:cNvPr id="7" name="Espace réservé du contenu 6"/>
          <p:cNvSpPr>
            <a:spLocks noGrp="1"/>
          </p:cNvSpPr>
          <p:nvPr>
            <p:ph sz="quarter" idx="13"/>
          </p:nvPr>
        </p:nvSpPr>
        <p:spPr>
          <a:xfrm>
            <a:off x="338138" y="989013"/>
            <a:ext cx="5610225" cy="5337175"/>
          </a:xfrm>
          <a:prstGeom prst="rect">
            <a:avLst/>
          </a:prstGeom>
        </p:spPr>
        <p:txBody>
          <a:bodyPr/>
          <a:lstStyle>
            <a:lvl1pPr>
              <a:defRPr sz="2000">
                <a:solidFill>
                  <a:srgbClr val="0C70B7"/>
                </a:solidFill>
                <a:latin typeface="Arial" panose="020B0604020202020204" pitchFamily="34" charset="0"/>
                <a:cs typeface="Arial" panose="020B0604020202020204" pitchFamily="34" charset="0"/>
              </a:defRPr>
            </a:lvl1pPr>
            <a:lvl2pPr>
              <a:defRPr sz="1800">
                <a:solidFill>
                  <a:srgbClr val="0C70B7"/>
                </a:solidFill>
                <a:latin typeface="Arial" panose="020B0604020202020204" pitchFamily="34" charset="0"/>
                <a:cs typeface="Arial" panose="020B0604020202020204" pitchFamily="34" charset="0"/>
              </a:defRPr>
            </a:lvl2pPr>
            <a:lvl3pPr>
              <a:defRPr sz="1600">
                <a:solidFill>
                  <a:srgbClr val="0C70B7"/>
                </a:solidFill>
                <a:latin typeface="Arial" panose="020B0604020202020204" pitchFamily="34" charset="0"/>
                <a:cs typeface="Arial" panose="020B0604020202020204" pitchFamily="34" charset="0"/>
              </a:defRPr>
            </a:lvl3pPr>
            <a:lvl4pPr>
              <a:defRPr sz="1400">
                <a:solidFill>
                  <a:srgbClr val="0C70B7"/>
                </a:solidFill>
                <a:latin typeface="Arial" panose="020B0604020202020204" pitchFamily="34" charset="0"/>
                <a:cs typeface="Arial" panose="020B0604020202020204" pitchFamily="34" charset="0"/>
              </a:defRPr>
            </a:lvl4pPr>
            <a:lvl5pPr>
              <a:defRPr sz="1400">
                <a:solidFill>
                  <a:srgbClr val="0C70B7"/>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u contenu 6"/>
          <p:cNvSpPr>
            <a:spLocks noGrp="1"/>
          </p:cNvSpPr>
          <p:nvPr>
            <p:ph sz="quarter" idx="14"/>
          </p:nvPr>
        </p:nvSpPr>
        <p:spPr>
          <a:xfrm>
            <a:off x="6232311" y="989013"/>
            <a:ext cx="5610225" cy="5337175"/>
          </a:xfrm>
          <a:prstGeom prst="rect">
            <a:avLst/>
          </a:prstGeom>
        </p:spPr>
        <p:txBody>
          <a:bodyPr/>
          <a:lstStyle>
            <a:lvl1pPr>
              <a:defRPr sz="2000">
                <a:solidFill>
                  <a:srgbClr val="0C70B7"/>
                </a:solidFill>
                <a:latin typeface="Arial" panose="020B0604020202020204" pitchFamily="34" charset="0"/>
                <a:cs typeface="Arial" panose="020B0604020202020204" pitchFamily="34" charset="0"/>
              </a:defRPr>
            </a:lvl1pPr>
            <a:lvl2pPr>
              <a:defRPr sz="1800">
                <a:solidFill>
                  <a:srgbClr val="0C70B7"/>
                </a:solidFill>
                <a:latin typeface="Arial" panose="020B0604020202020204" pitchFamily="34" charset="0"/>
                <a:cs typeface="Arial" panose="020B0604020202020204" pitchFamily="34" charset="0"/>
              </a:defRPr>
            </a:lvl2pPr>
            <a:lvl3pPr>
              <a:defRPr sz="1600">
                <a:solidFill>
                  <a:srgbClr val="0C70B7"/>
                </a:solidFill>
                <a:latin typeface="Arial" panose="020B0604020202020204" pitchFamily="34" charset="0"/>
                <a:cs typeface="Arial" panose="020B0604020202020204" pitchFamily="34" charset="0"/>
              </a:defRPr>
            </a:lvl3pPr>
            <a:lvl4pPr>
              <a:defRPr sz="1400">
                <a:solidFill>
                  <a:srgbClr val="0C70B7"/>
                </a:solidFill>
                <a:latin typeface="Arial" panose="020B0604020202020204" pitchFamily="34" charset="0"/>
                <a:cs typeface="Arial" panose="020B0604020202020204" pitchFamily="34" charset="0"/>
              </a:defRPr>
            </a:lvl4pPr>
            <a:lvl5pPr>
              <a:defRPr sz="1400">
                <a:solidFill>
                  <a:srgbClr val="0C70B7"/>
                </a:solidFill>
                <a:latin typeface="Arial" panose="020B0604020202020204" pitchFamily="34" charset="0"/>
                <a:cs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006482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apositiv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739346" y="1279525"/>
            <a:ext cx="10515600" cy="1325563"/>
          </a:xfrm>
          <a:prstGeom prst="rect">
            <a:avLst/>
          </a:prstGeom>
        </p:spPr>
        <p:txBody>
          <a:bodyPr/>
          <a:lstStyle>
            <a:lvl1pPr algn="ctr">
              <a:defRPr sz="4000">
                <a:solidFill>
                  <a:srgbClr val="0C70B7"/>
                </a:solidFill>
              </a:defRPr>
            </a:lvl1pPr>
          </a:lstStyle>
          <a:p>
            <a:r>
              <a:rPr lang="fr-FR" dirty="0"/>
              <a:t>Modifiez le titre</a:t>
            </a:r>
          </a:p>
        </p:txBody>
      </p:sp>
      <p:sp>
        <p:nvSpPr>
          <p:cNvPr id="5" name="Espace réservé du texte 4"/>
          <p:cNvSpPr>
            <a:spLocks noGrp="1"/>
          </p:cNvSpPr>
          <p:nvPr>
            <p:ph type="body" sz="quarter" idx="10" hasCustomPrompt="1"/>
          </p:nvPr>
        </p:nvSpPr>
        <p:spPr>
          <a:xfrm>
            <a:off x="0" y="3429000"/>
            <a:ext cx="12192000" cy="714375"/>
          </a:xfrm>
          <a:prstGeom prst="rect">
            <a:avLst/>
          </a:prstGeom>
        </p:spPr>
        <p:txBody>
          <a:bodyPr/>
          <a:lstStyle>
            <a:lvl1pPr marL="0" indent="0" algn="ctr">
              <a:buNone/>
              <a:defRPr sz="2800">
                <a:solidFill>
                  <a:srgbClr val="0C70B7"/>
                </a:solidFill>
                <a:latin typeface="Arial" panose="020B0604020202020204" pitchFamily="34" charset="0"/>
                <a:cs typeface="Arial" panose="020B0604020202020204" pitchFamily="34" charset="0"/>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fr-FR" dirty="0"/>
              <a:t>Modifier le sous-titre</a:t>
            </a:r>
          </a:p>
        </p:txBody>
      </p:sp>
      <p:sp>
        <p:nvSpPr>
          <p:cNvPr id="6" name="Espace réservé de la date 5"/>
          <p:cNvSpPr>
            <a:spLocks noGrp="1"/>
          </p:cNvSpPr>
          <p:nvPr>
            <p:ph type="dt" sz="half" idx="11"/>
          </p:nvPr>
        </p:nvSpPr>
        <p:spPr>
          <a:xfrm>
            <a:off x="72081" y="6430491"/>
            <a:ext cx="2743200" cy="365125"/>
          </a:xfrm>
          <a:prstGeom prst="rect">
            <a:avLst/>
          </a:prstGeom>
        </p:spPr>
        <p:txBody>
          <a:bodyPr/>
          <a:lstStyle>
            <a:lvl1pPr>
              <a:defRPr>
                <a:solidFill>
                  <a:srgbClr val="0C70B7"/>
                </a:solidFill>
              </a:defRPr>
            </a:lvl1pPr>
          </a:lstStyle>
          <a:p>
            <a:fld id="{1764F607-5A5E-45F3-9D89-8FEA47D10F86}" type="datetime1">
              <a:rPr lang="fr-FR" smtClean="0"/>
              <a:pPr/>
              <a:t>08/12/2025</a:t>
            </a:fld>
            <a:endParaRPr lang="fr-FR" dirty="0"/>
          </a:p>
        </p:txBody>
      </p:sp>
      <p:sp>
        <p:nvSpPr>
          <p:cNvPr id="7" name="Espace réservé du pied de page 6"/>
          <p:cNvSpPr>
            <a:spLocks noGrp="1"/>
          </p:cNvSpPr>
          <p:nvPr>
            <p:ph type="ftr" sz="quarter" idx="12"/>
          </p:nvPr>
        </p:nvSpPr>
        <p:spPr>
          <a:xfrm>
            <a:off x="4038600" y="6430491"/>
            <a:ext cx="4114800" cy="365125"/>
          </a:xfrm>
          <a:prstGeom prst="rect">
            <a:avLst/>
          </a:prstGeom>
        </p:spPr>
        <p:txBody>
          <a:bodyPr/>
          <a:lstStyle>
            <a:lvl1pPr>
              <a:defRPr>
                <a:solidFill>
                  <a:srgbClr val="0C70B7"/>
                </a:solidFill>
              </a:defRPr>
            </a:lvl1pPr>
          </a:lstStyle>
          <a:p>
            <a:endParaRPr lang="fr-FR" dirty="0"/>
          </a:p>
        </p:txBody>
      </p:sp>
      <p:sp>
        <p:nvSpPr>
          <p:cNvPr id="8" name="Espace réservé du numéro de diapositive 7"/>
          <p:cNvSpPr>
            <a:spLocks noGrp="1"/>
          </p:cNvSpPr>
          <p:nvPr>
            <p:ph type="sldNum" sz="quarter" idx="13"/>
          </p:nvPr>
        </p:nvSpPr>
        <p:spPr>
          <a:xfrm>
            <a:off x="9376719" y="6451944"/>
            <a:ext cx="2743200" cy="365125"/>
          </a:xfrm>
          <a:prstGeom prst="rect">
            <a:avLst/>
          </a:prstGeom>
        </p:spPr>
        <p:txBody>
          <a:bodyPr/>
          <a:lstStyle>
            <a:lvl1pPr algn="r">
              <a:defRPr>
                <a:solidFill>
                  <a:srgbClr val="0C70B7"/>
                </a:solidFill>
              </a:defRPr>
            </a:lvl1pPr>
          </a:lstStyle>
          <a:p>
            <a:fld id="{88CBE9E5-AEA7-490C-B97F-F2FDFE838290}" type="slidenum">
              <a:rPr lang="fr-FR" smtClean="0"/>
              <a:pPr/>
              <a:t>‹N°›</a:t>
            </a:fld>
            <a:endParaRPr lang="fr-FR" dirty="0"/>
          </a:p>
        </p:txBody>
      </p:sp>
    </p:spTree>
    <p:extLst>
      <p:ext uri="{BB962C8B-B14F-4D97-AF65-F5344CB8AC3E}">
        <p14:creationId xmlns:p14="http://schemas.microsoft.com/office/powerpoint/2010/main" val="240650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apositive de f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7134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33074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Lst>
  <p:txStyles>
    <p:titleStyle>
      <a:lvl1pPr algn="l" defTabSz="914400" rtl="0" eaLnBrk="1" latinLnBrk="0" hangingPunct="1">
        <a:lnSpc>
          <a:spcPct val="90000"/>
        </a:lnSpc>
        <a:spcBef>
          <a:spcPct val="0"/>
        </a:spcBef>
        <a:buNone/>
        <a:defRPr sz="2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Projet de cursus UI33</a:t>
            </a:r>
            <a:br>
              <a:rPr lang="fr-FR" dirty="0"/>
            </a:br>
            <a:r>
              <a:rPr lang="fr-FR" dirty="0"/>
              <a:t>Assistant Tactique Intelligent</a:t>
            </a:r>
            <a:br>
              <a:rPr lang="fr-FR" dirty="0"/>
            </a:br>
            <a:endParaRPr lang="fr-FR" dirty="0"/>
          </a:p>
        </p:txBody>
      </p:sp>
    </p:spTree>
    <p:extLst>
      <p:ext uri="{BB962C8B-B14F-4D97-AF65-F5344CB8AC3E}">
        <p14:creationId xmlns:p14="http://schemas.microsoft.com/office/powerpoint/2010/main" val="333874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a:t>
            </a:r>
          </a:p>
        </p:txBody>
      </p:sp>
      <p:sp>
        <p:nvSpPr>
          <p:cNvPr id="4" name="Espace réservé du contenu 2"/>
          <p:cNvSpPr>
            <a:spLocks noGrp="1"/>
          </p:cNvSpPr>
          <p:nvPr>
            <p:ph sz="quarter" idx="10"/>
          </p:nvPr>
        </p:nvSpPr>
        <p:spPr>
          <a:xfrm>
            <a:off x="354227" y="1013254"/>
            <a:ext cx="11475308" cy="5346357"/>
          </a:xfrm>
        </p:spPr>
        <p:txBody>
          <a:bodyPr anchor="ctr"/>
          <a:lstStyle/>
          <a:p>
            <a:pPr>
              <a:buFont typeface="Wingdings" panose="05000000000000000000" pitchFamily="2" charset="2"/>
              <a:buChar char="Ø"/>
            </a:pPr>
            <a:r>
              <a:rPr lang="fr-FR" sz="2800" b="1" dirty="0"/>
              <a:t>Communication sécurisée</a:t>
            </a:r>
          </a:p>
          <a:p>
            <a:pPr lvl="1"/>
            <a:r>
              <a:rPr lang="fr-FR" sz="2000" dirty="0"/>
              <a:t>Coordination entre les véhicules via messagerie chiffrée.</a:t>
            </a:r>
          </a:p>
          <a:p>
            <a:pPr lvl="1"/>
            <a:r>
              <a:rPr lang="fr-FR" sz="2000" dirty="0"/>
              <a:t>Géolocalisation de l’émetteur</a:t>
            </a:r>
          </a:p>
          <a:p>
            <a:pPr lvl="1"/>
            <a:r>
              <a:rPr lang="fr-FR" sz="2200" dirty="0"/>
              <a:t>Coordination avec A400M</a:t>
            </a:r>
          </a:p>
          <a:p>
            <a:pPr lvl="1"/>
            <a:r>
              <a:rPr lang="fr-FR" sz="2200" dirty="0"/>
              <a:t>Communication avec PC</a:t>
            </a:r>
          </a:p>
        </p:txBody>
      </p:sp>
      <p:pic>
        <p:nvPicPr>
          <p:cNvPr id="5" name="Graphique 4">
            <a:extLst>
              <a:ext uri="{FF2B5EF4-FFF2-40B4-BE49-F238E27FC236}">
                <a16:creationId xmlns:a16="http://schemas.microsoft.com/office/drawing/2014/main" id="{258CCB65-DF50-416D-8BC2-6CD2573742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8408" y="2348880"/>
            <a:ext cx="1384920" cy="1384920"/>
          </a:xfrm>
          <a:prstGeom prst="rect">
            <a:avLst/>
          </a:prstGeom>
        </p:spPr>
      </p:pic>
    </p:spTree>
    <p:extLst>
      <p:ext uri="{BB962C8B-B14F-4D97-AF65-F5344CB8AC3E}">
        <p14:creationId xmlns:p14="http://schemas.microsoft.com/office/powerpoint/2010/main" val="1112783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sz="quarter" idx="10"/>
          </p:nvPr>
        </p:nvSpPr>
        <p:spPr/>
        <p:txBody>
          <a:bodyPr anchor="ctr"/>
          <a:lstStyle/>
          <a:p>
            <a:pPr>
              <a:buFont typeface="Wingdings" panose="05000000000000000000" pitchFamily="2" charset="2"/>
              <a:buChar char="Ø"/>
            </a:pPr>
            <a:r>
              <a:rPr lang="fr-FR" sz="2800" b="1" dirty="0"/>
              <a:t>Aide au calcul d’itinéraire tactique</a:t>
            </a:r>
          </a:p>
          <a:p>
            <a:pPr lvl="1"/>
            <a:r>
              <a:rPr lang="fr-FR" sz="2200" dirty="0"/>
              <a:t>Environnement observé avec terrain, position du convoi, menaces</a:t>
            </a:r>
          </a:p>
          <a:p>
            <a:pPr lvl="1"/>
            <a:r>
              <a:rPr lang="fr-FR" sz="2200" dirty="0"/>
              <a:t>Itinéraires alternatifs envisagés : progression, détection, réaction</a:t>
            </a:r>
          </a:p>
        </p:txBody>
      </p:sp>
      <p:pic>
        <p:nvPicPr>
          <p:cNvPr id="6" name="Graphique 5">
            <a:extLst>
              <a:ext uri="{FF2B5EF4-FFF2-40B4-BE49-F238E27FC236}">
                <a16:creationId xmlns:a16="http://schemas.microsoft.com/office/drawing/2014/main" id="{D68F3CCF-B771-430B-AEE1-18522CD803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36360" y="1678154"/>
            <a:ext cx="1750846" cy="1750846"/>
          </a:xfrm>
          <a:prstGeom prst="rect">
            <a:avLst/>
          </a:prstGeom>
        </p:spPr>
      </p:pic>
    </p:spTree>
    <p:extLst>
      <p:ext uri="{BB962C8B-B14F-4D97-AF65-F5344CB8AC3E}">
        <p14:creationId xmlns:p14="http://schemas.microsoft.com/office/powerpoint/2010/main" val="1728924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a:t>
            </a:r>
          </a:p>
        </p:txBody>
      </p:sp>
      <p:sp>
        <p:nvSpPr>
          <p:cNvPr id="4" name="Espace réservé du contenu 2"/>
          <p:cNvSpPr>
            <a:spLocks noGrp="1"/>
          </p:cNvSpPr>
          <p:nvPr>
            <p:ph sz="quarter" idx="10"/>
          </p:nvPr>
        </p:nvSpPr>
        <p:spPr>
          <a:xfrm>
            <a:off x="354227" y="1013254"/>
            <a:ext cx="11475308" cy="5346357"/>
          </a:xfrm>
        </p:spPr>
        <p:txBody>
          <a:bodyPr anchor="ctr"/>
          <a:lstStyle/>
          <a:p>
            <a:pPr lvl="0">
              <a:buFont typeface="Wingdings" panose="05000000000000000000" pitchFamily="2" charset="2"/>
              <a:buChar char="Ø"/>
            </a:pPr>
            <a:r>
              <a:rPr lang="fr-FR" sz="2800" b="1" dirty="0"/>
              <a:t>Alertes intelligentes</a:t>
            </a:r>
          </a:p>
          <a:p>
            <a:pPr lvl="1"/>
            <a:r>
              <a:rPr lang="fr-FR" sz="2000" dirty="0"/>
              <a:t>Visualisation des menaces identifiées par la chaine de renseignement (en amont)</a:t>
            </a:r>
          </a:p>
          <a:p>
            <a:pPr lvl="1"/>
            <a:r>
              <a:rPr lang="fr-FR" sz="2000" dirty="0"/>
              <a:t>Reconnaissance visuelle via appareil photo</a:t>
            </a:r>
          </a:p>
          <a:p>
            <a:pPr lvl="1"/>
            <a:r>
              <a:rPr lang="fr-FR" sz="2000" dirty="0"/>
              <a:t>Signalement manuel type Waze (obstacle, danger, événement)</a:t>
            </a:r>
          </a:p>
          <a:p>
            <a:pPr lvl="1"/>
            <a:r>
              <a:rPr lang="fr-FR" sz="2000" dirty="0"/>
              <a:t>Classification des menaces (obstacle, ennemi, zone à risque)</a:t>
            </a:r>
          </a:p>
        </p:txBody>
      </p:sp>
      <p:pic>
        <p:nvPicPr>
          <p:cNvPr id="6" name="Graphique 5">
            <a:extLst>
              <a:ext uri="{FF2B5EF4-FFF2-40B4-BE49-F238E27FC236}">
                <a16:creationId xmlns:a16="http://schemas.microsoft.com/office/drawing/2014/main" id="{FF3579E2-FA9E-4C91-B430-EB69A0A8C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4432" y="1484784"/>
            <a:ext cx="1338436" cy="1338436"/>
          </a:xfrm>
          <a:prstGeom prst="rect">
            <a:avLst/>
          </a:prstGeom>
        </p:spPr>
      </p:pic>
    </p:spTree>
    <p:extLst>
      <p:ext uri="{BB962C8B-B14F-4D97-AF65-F5344CB8AC3E}">
        <p14:creationId xmlns:p14="http://schemas.microsoft.com/office/powerpoint/2010/main" val="665204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a:t>
            </a:r>
          </a:p>
        </p:txBody>
      </p:sp>
      <p:sp>
        <p:nvSpPr>
          <p:cNvPr id="4" name="Espace réservé du contenu 2"/>
          <p:cNvSpPr>
            <a:spLocks noGrp="1"/>
          </p:cNvSpPr>
          <p:nvPr>
            <p:ph sz="quarter" idx="10"/>
          </p:nvPr>
        </p:nvSpPr>
        <p:spPr>
          <a:xfrm>
            <a:off x="354227" y="1013254"/>
            <a:ext cx="11475308" cy="5346357"/>
          </a:xfrm>
        </p:spPr>
        <p:txBody>
          <a:bodyPr anchor="ctr"/>
          <a:lstStyle/>
          <a:p>
            <a:pPr lvl="0">
              <a:buFont typeface="Wingdings" panose="05000000000000000000" pitchFamily="2" charset="2"/>
              <a:buChar char="Ø"/>
            </a:pPr>
            <a:r>
              <a:rPr lang="fr-FR" sz="2800" b="1" dirty="0"/>
              <a:t>Briefing/Débriefing</a:t>
            </a:r>
          </a:p>
          <a:p>
            <a:pPr lvl="1"/>
            <a:r>
              <a:rPr lang="fr-FR" sz="2200" dirty="0"/>
              <a:t>Briefing automatisé avant la mission  </a:t>
            </a:r>
          </a:p>
          <a:p>
            <a:pPr lvl="1"/>
            <a:r>
              <a:rPr lang="fr-FR" sz="2200" dirty="0"/>
              <a:t>Point de situation tactique à l’instant T</a:t>
            </a:r>
          </a:p>
          <a:p>
            <a:pPr lvl="1"/>
            <a:r>
              <a:rPr lang="fr-FR" sz="2200" dirty="0"/>
              <a:t>Débriefing généré par l’IA en fin de mission.</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6360" y="1052736"/>
            <a:ext cx="1720592" cy="1801130"/>
          </a:xfrm>
          <a:prstGeom prst="rect">
            <a:avLst/>
          </a:prstGeom>
        </p:spPr>
      </p:pic>
    </p:spTree>
    <p:extLst>
      <p:ext uri="{BB962C8B-B14F-4D97-AF65-F5344CB8AC3E}">
        <p14:creationId xmlns:p14="http://schemas.microsoft.com/office/powerpoint/2010/main" val="331351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 BONUS</a:t>
            </a:r>
          </a:p>
        </p:txBody>
      </p:sp>
      <p:sp>
        <p:nvSpPr>
          <p:cNvPr id="3" name="Espace réservé du contenu 2"/>
          <p:cNvSpPr>
            <a:spLocks noGrp="1"/>
          </p:cNvSpPr>
          <p:nvPr>
            <p:ph sz="quarter" idx="10"/>
          </p:nvPr>
        </p:nvSpPr>
        <p:spPr/>
        <p:txBody>
          <a:bodyPr anchor="ctr"/>
          <a:lstStyle/>
          <a:p>
            <a:pPr>
              <a:buFont typeface="Wingdings" panose="05000000000000000000" pitchFamily="2" charset="2"/>
              <a:buChar char="Ø"/>
            </a:pPr>
            <a:r>
              <a:rPr lang="fr-FR" sz="2800" b="1" dirty="0"/>
              <a:t>Reconnaissance visuelle (BONUS)</a:t>
            </a:r>
          </a:p>
          <a:p>
            <a:pPr lvl="1"/>
            <a:r>
              <a:rPr lang="fr-FR" sz="2200" dirty="0"/>
              <a:t>Identification d’un groupe armé dissimulé derrière un bâtiment.</a:t>
            </a:r>
          </a:p>
          <a:p>
            <a:pPr lvl="1"/>
            <a:r>
              <a:rPr lang="fr-FR" sz="2200" dirty="0"/>
              <a:t>Identification d’un véhicule.</a:t>
            </a:r>
            <a:endParaRPr lang="fr-FR" sz="2400" dirty="0"/>
          </a:p>
          <a:p>
            <a:endParaRPr lang="fr-FR" sz="2800" dirty="0"/>
          </a:p>
          <a:p>
            <a:endParaRPr lang="fr-FR" sz="2800" dirty="0"/>
          </a:p>
          <a:p>
            <a:endParaRPr lang="fr-FR" sz="2800" dirty="0"/>
          </a:p>
        </p:txBody>
      </p:sp>
      <p:pic>
        <p:nvPicPr>
          <p:cNvPr id="5" name="Graphique 4">
            <a:extLst>
              <a:ext uri="{FF2B5EF4-FFF2-40B4-BE49-F238E27FC236}">
                <a16:creationId xmlns:a16="http://schemas.microsoft.com/office/drawing/2014/main" id="{C236D533-DA2C-42C9-B93F-8FE236EE38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6440" y="1556792"/>
            <a:ext cx="1410444" cy="1410444"/>
          </a:xfrm>
          <a:prstGeom prst="rect">
            <a:avLst/>
          </a:prstGeom>
        </p:spPr>
      </p:pic>
    </p:spTree>
    <p:extLst>
      <p:ext uri="{BB962C8B-B14F-4D97-AF65-F5344CB8AC3E}">
        <p14:creationId xmlns:p14="http://schemas.microsoft.com/office/powerpoint/2010/main" val="4228513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PLAN</a:t>
            </a:r>
          </a:p>
        </p:txBody>
      </p:sp>
      <p:grpSp>
        <p:nvGrpSpPr>
          <p:cNvPr id="4" name="3"/>
          <p:cNvGrpSpPr/>
          <p:nvPr/>
        </p:nvGrpSpPr>
        <p:grpSpPr>
          <a:xfrm>
            <a:off x="2708632" y="3708340"/>
            <a:ext cx="6465686" cy="923330"/>
            <a:chOff x="2708632" y="3708340"/>
            <a:chExt cx="6465686" cy="923330"/>
          </a:xfrm>
        </p:grpSpPr>
        <p:sp>
          <p:nvSpPr>
            <p:cNvPr id="5" name="Titre 3"/>
            <p:cNvSpPr/>
            <p:nvPr/>
          </p:nvSpPr>
          <p:spPr bwMode="auto">
            <a:xfrm>
              <a:off x="3452800" y="3903833"/>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defTabSz="1022350" eaLnBrk="1" hangingPunct="1">
                <a:lnSpc>
                  <a:spcPct val="90000"/>
                </a:lnSpc>
              </a:pPr>
              <a:r>
                <a:rPr lang="fr-FR" sz="2400" b="1" dirty="0">
                  <a:solidFill>
                    <a:srgbClr val="0C70B7"/>
                  </a:solidFill>
                  <a:ea typeface="+mj-ea"/>
                  <a:cs typeface="Arial" panose="020B0604020202020204" pitchFamily="34" charset="0"/>
                </a:rPr>
                <a:t>ATTENDUS</a:t>
              </a:r>
            </a:p>
          </p:txBody>
        </p:sp>
        <p:sp>
          <p:nvSpPr>
            <p:cNvPr id="6" name="3"/>
            <p:cNvSpPr/>
            <p:nvPr/>
          </p:nvSpPr>
          <p:spPr>
            <a:xfrm>
              <a:off x="2708632" y="3708340"/>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3</a:t>
              </a:r>
            </a:p>
          </p:txBody>
        </p:sp>
      </p:grpSp>
      <p:grpSp>
        <p:nvGrpSpPr>
          <p:cNvPr id="7" name="2"/>
          <p:cNvGrpSpPr/>
          <p:nvPr/>
        </p:nvGrpSpPr>
        <p:grpSpPr>
          <a:xfrm>
            <a:off x="2708632" y="2784726"/>
            <a:ext cx="6465686" cy="923330"/>
            <a:chOff x="2708632" y="2784726"/>
            <a:chExt cx="6465686" cy="923330"/>
          </a:xfrm>
        </p:grpSpPr>
        <p:sp>
          <p:nvSpPr>
            <p:cNvPr id="8" name="Titre 2"/>
            <p:cNvSpPr/>
            <p:nvPr/>
          </p:nvSpPr>
          <p:spPr bwMode="auto">
            <a:xfrm>
              <a:off x="3452800" y="2969335"/>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defTabSz="1022350" eaLnBrk="1" hangingPunct="1">
                <a:lnSpc>
                  <a:spcPct val="90000"/>
                </a:lnSpc>
              </a:pPr>
              <a:r>
                <a:rPr lang="fr-FR" sz="2400" b="1" dirty="0">
                  <a:solidFill>
                    <a:srgbClr val="0C70B7"/>
                  </a:solidFill>
                  <a:ea typeface="+mj-ea"/>
                  <a:cs typeface="Arial" panose="020B0604020202020204" pitchFamily="34" charset="0"/>
                </a:rPr>
                <a:t>MODULES</a:t>
              </a:r>
            </a:p>
          </p:txBody>
        </p:sp>
        <p:sp>
          <p:nvSpPr>
            <p:cNvPr id="9" name="2"/>
            <p:cNvSpPr/>
            <p:nvPr/>
          </p:nvSpPr>
          <p:spPr>
            <a:xfrm>
              <a:off x="2708632" y="2784726"/>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2</a:t>
              </a:r>
            </a:p>
          </p:txBody>
        </p:sp>
      </p:grpSp>
      <p:grpSp>
        <p:nvGrpSpPr>
          <p:cNvPr id="10" name="1"/>
          <p:cNvGrpSpPr/>
          <p:nvPr/>
        </p:nvGrpSpPr>
        <p:grpSpPr>
          <a:xfrm>
            <a:off x="2708632" y="1845258"/>
            <a:ext cx="6465687" cy="923330"/>
            <a:chOff x="493913" y="1054806"/>
            <a:chExt cx="6465687" cy="923330"/>
          </a:xfrm>
        </p:grpSpPr>
        <p:sp>
          <p:nvSpPr>
            <p:cNvPr id="11" name="Rectangle à coins arrondis 10"/>
            <p:cNvSpPr/>
            <p:nvPr/>
          </p:nvSpPr>
          <p:spPr bwMode="auto">
            <a:xfrm>
              <a:off x="1238082" y="1227240"/>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marL="0" marR="0" indent="0" eaLnBrk="1" fontAlgn="base" hangingPunct="1">
                <a:lnSpc>
                  <a:spcPct val="90000"/>
                </a:lnSpc>
                <a:spcAft>
                  <a:spcPct val="0"/>
                </a:spcAft>
                <a:buClrTx/>
                <a:buSzTx/>
                <a:tabLst/>
              </a:pPr>
              <a:r>
                <a:rPr lang="fr-FR" sz="2400" b="1" dirty="0">
                  <a:solidFill>
                    <a:srgbClr val="0C70B7"/>
                  </a:solidFill>
                  <a:ea typeface="+mj-ea"/>
                  <a:cs typeface="Arial" panose="020B0604020202020204" pitchFamily="34" charset="0"/>
                </a:rPr>
                <a:t>CONTEXTE</a:t>
              </a:r>
            </a:p>
          </p:txBody>
        </p:sp>
        <p:sp>
          <p:nvSpPr>
            <p:cNvPr id="12" name="1"/>
            <p:cNvSpPr/>
            <p:nvPr/>
          </p:nvSpPr>
          <p:spPr>
            <a:xfrm>
              <a:off x="493913" y="1054806"/>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1</a:t>
              </a:r>
            </a:p>
          </p:txBody>
        </p:sp>
      </p:grpSp>
      <p:pic>
        <p:nvPicPr>
          <p:cNvPr id="13" name="Image à savoi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0256" y="3919177"/>
            <a:ext cx="622564" cy="626918"/>
          </a:xfrm>
          <a:prstGeom prst="rect">
            <a:avLst/>
          </a:prstGeom>
        </p:spPr>
      </p:pic>
    </p:spTree>
    <p:extLst>
      <p:ext uri="{BB962C8B-B14F-4D97-AF65-F5344CB8AC3E}">
        <p14:creationId xmlns:p14="http://schemas.microsoft.com/office/powerpoint/2010/main" val="1414359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ATTENDUS</a:t>
            </a:r>
          </a:p>
        </p:txBody>
      </p:sp>
      <p:sp>
        <p:nvSpPr>
          <p:cNvPr id="3" name="Espace réservé du contenu 2"/>
          <p:cNvSpPr>
            <a:spLocks noGrp="1"/>
          </p:cNvSpPr>
          <p:nvPr>
            <p:ph sz="quarter" idx="10"/>
          </p:nvPr>
        </p:nvSpPr>
        <p:spPr/>
        <p:txBody>
          <a:bodyPr anchor="ctr"/>
          <a:lstStyle/>
          <a:p>
            <a:pPr marL="0" indent="0">
              <a:buNone/>
            </a:pPr>
            <a:r>
              <a:rPr lang="fr-FR" sz="2800" b="1" dirty="0"/>
              <a:t>Un assistant mobile intelligent pour les opérations tactiques</a:t>
            </a:r>
            <a:endParaRPr lang="fr-FR" sz="2800" dirty="0"/>
          </a:p>
          <a:p>
            <a:r>
              <a:rPr lang="fr-FR" sz="2800" dirty="0"/>
              <a:t>Application mobile sécurisée et intuitive</a:t>
            </a:r>
          </a:p>
          <a:p>
            <a:r>
              <a:rPr lang="fr-FR" sz="2800" dirty="0"/>
              <a:t>IA embarquée pour l’analyse, la projection et la coordination</a:t>
            </a:r>
          </a:p>
          <a:p>
            <a:r>
              <a:rPr lang="fr-FR" sz="2800" dirty="0"/>
              <a:t>Fonctionne en réseau comme hors réseau</a:t>
            </a:r>
          </a:p>
          <a:p>
            <a:r>
              <a:rPr lang="fr-FR" sz="2800" dirty="0"/>
              <a:t>Pensée pour le terrain, conçue pour l’action</a:t>
            </a:r>
          </a:p>
          <a:p>
            <a:pPr algn="just"/>
            <a:endParaRPr lang="fr-FR" sz="2800" dirty="0"/>
          </a:p>
          <a:p>
            <a:pPr algn="just"/>
            <a:r>
              <a:rPr lang="fr-FR" sz="2800" dirty="0"/>
              <a:t>Application paramétrable, permettant l’ajout de nouvelles fonctionnalités facilement, ergonomie agréable (fluidité, couleurs, modalités d’action), déployable sur smartphone (voire tablette)</a:t>
            </a:r>
          </a:p>
        </p:txBody>
      </p:sp>
    </p:spTree>
    <p:extLst>
      <p:ext uri="{BB962C8B-B14F-4D97-AF65-F5344CB8AC3E}">
        <p14:creationId xmlns:p14="http://schemas.microsoft.com/office/powerpoint/2010/main" val="930515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211EB7-9699-4D82-838B-FBC7876A2831}"/>
              </a:ext>
            </a:extLst>
          </p:cNvPr>
          <p:cNvSpPr>
            <a:spLocks noGrp="1"/>
          </p:cNvSpPr>
          <p:nvPr>
            <p:ph type="title"/>
          </p:nvPr>
        </p:nvSpPr>
        <p:spPr/>
        <p:txBody>
          <a:bodyPr/>
          <a:lstStyle/>
          <a:p>
            <a:r>
              <a:rPr lang="fr-FR" dirty="0"/>
              <a:t>Fonctionnalités clés</a:t>
            </a:r>
          </a:p>
        </p:txBody>
      </p:sp>
      <p:sp>
        <p:nvSpPr>
          <p:cNvPr id="3" name="Espace réservé du contenu 2">
            <a:extLst>
              <a:ext uri="{FF2B5EF4-FFF2-40B4-BE49-F238E27FC236}">
                <a16:creationId xmlns:a16="http://schemas.microsoft.com/office/drawing/2014/main" id="{C6BF0B85-1E98-4EF0-99B0-C9177FBBE9BF}"/>
              </a:ext>
            </a:extLst>
          </p:cNvPr>
          <p:cNvSpPr>
            <a:spLocks noGrp="1"/>
          </p:cNvSpPr>
          <p:nvPr>
            <p:ph sz="quarter" idx="10"/>
          </p:nvPr>
        </p:nvSpPr>
        <p:spPr/>
        <p:txBody>
          <a:bodyPr/>
          <a:lstStyle/>
          <a:p>
            <a:pPr marL="0" indent="0">
              <a:buNone/>
            </a:pPr>
            <a:endParaRPr lang="fr-FR" b="1" dirty="0"/>
          </a:p>
          <a:p>
            <a:pPr marL="0" indent="0">
              <a:buNone/>
            </a:pPr>
            <a:r>
              <a:rPr lang="fr-FR" sz="2800" b="1" dirty="0"/>
              <a:t>Ce que l’application permettra</a:t>
            </a:r>
            <a:endParaRPr lang="fr-FR" sz="2800" dirty="0"/>
          </a:p>
          <a:p>
            <a:r>
              <a:rPr lang="fr-FR" sz="2800" dirty="0"/>
              <a:t>      Cartographie dynamique avec zones de danger et simulation de manœuvres</a:t>
            </a:r>
          </a:p>
          <a:p>
            <a:r>
              <a:rPr lang="fr-FR" sz="2800" dirty="0"/>
              <a:t>🔍 Reconnaissance visuelle en temps réel via la caméra</a:t>
            </a:r>
          </a:p>
          <a:p>
            <a:r>
              <a:rPr lang="fr-FR" sz="2800" dirty="0"/>
              <a:t>📊 Analyse prédictive des scénarios tactiques</a:t>
            </a:r>
          </a:p>
          <a:p>
            <a:r>
              <a:rPr lang="fr-FR" sz="2800" dirty="0"/>
              <a:t>📡 Communication sécurisée entre unités</a:t>
            </a:r>
          </a:p>
          <a:p>
            <a:r>
              <a:rPr lang="fr-FR" sz="2800" dirty="0"/>
              <a:t>📝 Briefing et débriefing automatisés avec synthèse IA</a:t>
            </a:r>
          </a:p>
          <a:p>
            <a:endParaRPr lang="fr-FR" dirty="0"/>
          </a:p>
        </p:txBody>
      </p:sp>
      <p:pic>
        <p:nvPicPr>
          <p:cNvPr id="6" name="Graphique 5">
            <a:extLst>
              <a:ext uri="{FF2B5EF4-FFF2-40B4-BE49-F238E27FC236}">
                <a16:creationId xmlns:a16="http://schemas.microsoft.com/office/drawing/2014/main" id="{113CEC7B-888C-4433-B966-7ADBE7DB30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392" y="1772816"/>
            <a:ext cx="457200" cy="457200"/>
          </a:xfrm>
          <a:prstGeom prst="rect">
            <a:avLst/>
          </a:prstGeom>
        </p:spPr>
      </p:pic>
    </p:spTree>
    <p:extLst>
      <p:ext uri="{BB962C8B-B14F-4D97-AF65-F5344CB8AC3E}">
        <p14:creationId xmlns:p14="http://schemas.microsoft.com/office/powerpoint/2010/main" val="3989621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FF844-9F32-40F5-AEDA-F69806A08C34}"/>
              </a:ext>
            </a:extLst>
          </p:cNvPr>
          <p:cNvSpPr>
            <a:spLocks noGrp="1"/>
          </p:cNvSpPr>
          <p:nvPr>
            <p:ph type="title"/>
          </p:nvPr>
        </p:nvSpPr>
        <p:spPr/>
        <p:txBody>
          <a:bodyPr>
            <a:normAutofit/>
          </a:bodyPr>
          <a:lstStyle/>
          <a:p>
            <a:r>
              <a:rPr lang="fr-FR" dirty="0"/>
              <a:t>📝 </a:t>
            </a:r>
            <a:r>
              <a:rPr lang="fr-FR" b="1" dirty="0"/>
              <a:t>Story </a:t>
            </a:r>
            <a:r>
              <a:rPr lang="fr-FR" b="1" dirty="0" err="1"/>
              <a:t>board</a:t>
            </a:r>
            <a:endParaRPr lang="fr-FR" sz="2200" dirty="0"/>
          </a:p>
        </p:txBody>
      </p:sp>
      <p:sp>
        <p:nvSpPr>
          <p:cNvPr id="3" name="Espace réservé du contenu 2">
            <a:extLst>
              <a:ext uri="{FF2B5EF4-FFF2-40B4-BE49-F238E27FC236}">
                <a16:creationId xmlns:a16="http://schemas.microsoft.com/office/drawing/2014/main" id="{E5F3960F-53B0-4607-A32E-2383AD4FC656}"/>
              </a:ext>
            </a:extLst>
          </p:cNvPr>
          <p:cNvSpPr>
            <a:spLocks noGrp="1"/>
          </p:cNvSpPr>
          <p:nvPr>
            <p:ph sz="quarter" idx="10"/>
          </p:nvPr>
        </p:nvSpPr>
        <p:spPr/>
        <p:txBody>
          <a:bodyPr>
            <a:normAutofit fontScale="85000" lnSpcReduction="20000"/>
          </a:bodyPr>
          <a:lstStyle/>
          <a:p>
            <a:pPr marL="0" indent="0">
              <a:buNone/>
            </a:pPr>
            <a:r>
              <a:rPr lang="fr-FR" dirty="0">
                <a:solidFill>
                  <a:schemeClr val="tx1"/>
                </a:solidFill>
              </a:rPr>
              <a:t>Scène 1 : Départ du convoi</a:t>
            </a:r>
          </a:p>
          <a:p>
            <a:pPr marL="0" indent="0">
              <a:buNone/>
            </a:pPr>
            <a:r>
              <a:rPr lang="fr-FR" dirty="0"/>
              <a:t>👤 Chef du convoi</a:t>
            </a:r>
          </a:p>
          <a:p>
            <a:pPr marL="0" indent="0">
              <a:buNone/>
            </a:pPr>
            <a:r>
              <a:rPr lang="fr-FR" dirty="0"/>
              <a:t>• Interface : Carte dynamique avec positions alliées.</a:t>
            </a:r>
          </a:p>
          <a:p>
            <a:pPr marL="0" indent="0">
              <a:buNone/>
            </a:pPr>
            <a:r>
              <a:rPr lang="fr-FR" dirty="0"/>
              <a:t>• Action : Active le mode “Surveillance convoi”.</a:t>
            </a:r>
          </a:p>
          <a:p>
            <a:pPr marL="0" indent="0">
              <a:buNone/>
            </a:pPr>
            <a:r>
              <a:rPr lang="fr-FR" dirty="0"/>
              <a:t>• IA : Suivi automatique des véhicules.</a:t>
            </a:r>
          </a:p>
          <a:p>
            <a:pPr marL="0" indent="0">
              <a:buNone/>
            </a:pPr>
            <a:endParaRPr lang="fr-FR" dirty="0"/>
          </a:p>
          <a:p>
            <a:pPr marL="0" indent="0">
              <a:buNone/>
            </a:pPr>
            <a:r>
              <a:rPr lang="fr-FR" dirty="0">
                <a:solidFill>
                  <a:schemeClr val="tx1"/>
                </a:solidFill>
              </a:rPr>
              <a:t>Scène 2 : Anomalie visuelle</a:t>
            </a:r>
          </a:p>
          <a:p>
            <a:pPr marL="0" indent="0">
              <a:buNone/>
            </a:pPr>
            <a:r>
              <a:rPr lang="fr-FR" dirty="0"/>
              <a:t>👤 Soldat en patrouille</a:t>
            </a:r>
          </a:p>
          <a:p>
            <a:pPr marL="0" indent="0">
              <a:buNone/>
            </a:pPr>
            <a:r>
              <a:rPr lang="fr-FR" dirty="0"/>
              <a:t>• Interface : Caméra latérale détecte silhouettes armées.</a:t>
            </a:r>
          </a:p>
          <a:p>
            <a:pPr marL="0" indent="0">
              <a:buNone/>
            </a:pPr>
            <a:r>
              <a:rPr lang="fr-FR" dirty="0"/>
              <a:t>• Action : Zoom automatique + encadrement IA.</a:t>
            </a:r>
          </a:p>
          <a:p>
            <a:pPr marL="0" indent="0">
              <a:buNone/>
            </a:pPr>
            <a:r>
              <a:rPr lang="fr-FR" dirty="0"/>
              <a:t>• IA : Suggestion d’itinéraire alternatif.</a:t>
            </a:r>
          </a:p>
          <a:p>
            <a:pPr marL="0" indent="0">
              <a:buNone/>
            </a:pPr>
            <a:endParaRPr lang="fr-FR" dirty="0"/>
          </a:p>
          <a:p>
            <a:pPr marL="0" indent="0">
              <a:buNone/>
            </a:pPr>
            <a:r>
              <a:rPr lang="fr-FR" dirty="0">
                <a:solidFill>
                  <a:schemeClr val="tx1"/>
                </a:solidFill>
              </a:rPr>
              <a:t>Scène 3 : Coordination</a:t>
            </a:r>
          </a:p>
          <a:p>
            <a:pPr marL="0" indent="0">
              <a:buNone/>
            </a:pPr>
            <a:r>
              <a:rPr lang="fr-FR" dirty="0"/>
              <a:t>👤 Chef PC</a:t>
            </a:r>
          </a:p>
          <a:p>
            <a:pPr marL="0" indent="0">
              <a:buNone/>
            </a:pPr>
            <a:r>
              <a:rPr lang="fr-FR" dirty="0"/>
              <a:t>• Interface : Chat sécurisé entre véhicules et A400M.</a:t>
            </a:r>
          </a:p>
          <a:p>
            <a:pPr marL="0" indent="0">
              <a:buNone/>
            </a:pPr>
            <a:r>
              <a:rPr lang="fr-FR" dirty="0"/>
              <a:t>• Action : Transmission de l’alerte + nouvelle route.</a:t>
            </a:r>
          </a:p>
          <a:p>
            <a:pPr marL="0" indent="0">
              <a:buNone/>
            </a:pPr>
            <a:r>
              <a:rPr lang="fr-FR" dirty="0"/>
              <a:t>• IA : Mise à jour de la carte en temps réel</a:t>
            </a:r>
          </a:p>
        </p:txBody>
      </p:sp>
      <p:sp>
        <p:nvSpPr>
          <p:cNvPr id="4" name="Espace réservé du contenu 2">
            <a:extLst>
              <a:ext uri="{FF2B5EF4-FFF2-40B4-BE49-F238E27FC236}">
                <a16:creationId xmlns:a16="http://schemas.microsoft.com/office/drawing/2014/main" id="{BC0E40F1-85DC-4FB9-83E6-9A8266849969}"/>
              </a:ext>
            </a:extLst>
          </p:cNvPr>
          <p:cNvSpPr txBox="1">
            <a:spLocks/>
          </p:cNvSpPr>
          <p:nvPr/>
        </p:nvSpPr>
        <p:spPr>
          <a:xfrm>
            <a:off x="6456040" y="1013254"/>
            <a:ext cx="468052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700" dirty="0">
                <a:latin typeface="Arial" panose="020B0604020202020204" pitchFamily="34" charset="0"/>
                <a:cs typeface="Arial" panose="020B0604020202020204" pitchFamily="34" charset="0"/>
              </a:rPr>
              <a:t>Scène 4 : Explosion</a:t>
            </a:r>
          </a:p>
          <a:p>
            <a:pPr marL="0" indent="0">
              <a:buNone/>
            </a:pPr>
            <a:r>
              <a:rPr lang="fr-FR" sz="1700" dirty="0">
                <a:solidFill>
                  <a:srgbClr val="0C70B7"/>
                </a:solidFill>
                <a:latin typeface="Arial" panose="020B0604020202020204" pitchFamily="34" charset="0"/>
                <a:cs typeface="Arial" panose="020B0604020202020204" pitchFamily="34" charset="0"/>
              </a:rPr>
              <a:t>👤 Soldat en patrouille</a:t>
            </a:r>
          </a:p>
          <a:p>
            <a:pPr marL="0" indent="0">
              <a:buNone/>
            </a:pPr>
            <a:r>
              <a:rPr lang="fr-FR" sz="1700" dirty="0">
                <a:solidFill>
                  <a:srgbClr val="0C70B7"/>
                </a:solidFill>
                <a:latin typeface="Arial" panose="020B0604020202020204" pitchFamily="34" charset="0"/>
                <a:cs typeface="Arial" panose="020B0604020202020204" pitchFamily="34" charset="0"/>
              </a:rPr>
              <a:t>• Interface : Détection sonore + vibration du téléphone.</a:t>
            </a:r>
          </a:p>
          <a:p>
            <a:pPr marL="0" indent="0">
              <a:buNone/>
            </a:pPr>
            <a:r>
              <a:rPr lang="fr-FR" sz="1700" dirty="0">
                <a:solidFill>
                  <a:srgbClr val="0C70B7"/>
                </a:solidFill>
                <a:latin typeface="Arial" panose="020B0604020202020204" pitchFamily="34" charset="0"/>
                <a:cs typeface="Arial" panose="020B0604020202020204" pitchFamily="34" charset="0"/>
              </a:rPr>
              <a:t>• Action : L’IA déclenche une alerte prioritaire.</a:t>
            </a:r>
          </a:p>
          <a:p>
            <a:pPr marL="0" indent="0">
              <a:buNone/>
            </a:pPr>
            <a:r>
              <a:rPr lang="fr-FR" sz="1700" dirty="0">
                <a:solidFill>
                  <a:srgbClr val="0C70B7"/>
                </a:solidFill>
                <a:latin typeface="Arial" panose="020B0604020202020204" pitchFamily="34" charset="0"/>
                <a:cs typeface="Arial" panose="020B0604020202020204" pitchFamily="34" charset="0"/>
              </a:rPr>
              <a:t>• IA : Recalcul de la trajectoire + estimation du danger.</a:t>
            </a:r>
          </a:p>
          <a:p>
            <a:pPr marL="0" indent="0">
              <a:buNone/>
            </a:pPr>
            <a:endParaRPr lang="fr-FR" sz="1700" dirty="0">
              <a:solidFill>
                <a:srgbClr val="0C70B7"/>
              </a:solidFill>
              <a:latin typeface="Arial" panose="020B0604020202020204" pitchFamily="34" charset="0"/>
              <a:cs typeface="Arial" panose="020B0604020202020204" pitchFamily="34" charset="0"/>
            </a:endParaRPr>
          </a:p>
          <a:p>
            <a:pPr marL="0" indent="0">
              <a:buNone/>
            </a:pPr>
            <a:r>
              <a:rPr lang="fr-FR" sz="1700" dirty="0">
                <a:latin typeface="Arial" panose="020B0604020202020204" pitchFamily="34" charset="0"/>
                <a:cs typeface="Arial" panose="020B0604020202020204" pitchFamily="34" charset="0"/>
              </a:rPr>
              <a:t>Scène 5 : Débriefing</a:t>
            </a:r>
          </a:p>
          <a:p>
            <a:pPr marL="0" indent="0">
              <a:buNone/>
            </a:pPr>
            <a:r>
              <a:rPr lang="fr-FR" sz="1700" dirty="0">
                <a:solidFill>
                  <a:srgbClr val="0C70B7"/>
                </a:solidFill>
                <a:latin typeface="Arial" panose="020B0604020202020204" pitchFamily="34" charset="0"/>
                <a:cs typeface="Arial" panose="020B0604020202020204" pitchFamily="34" charset="0"/>
              </a:rPr>
              <a:t>👤 Chef du convoi</a:t>
            </a:r>
          </a:p>
          <a:p>
            <a:pPr marL="0" indent="0">
              <a:buNone/>
            </a:pPr>
            <a:r>
              <a:rPr lang="fr-FR" sz="1700" dirty="0">
                <a:solidFill>
                  <a:srgbClr val="0C70B7"/>
                </a:solidFill>
                <a:latin typeface="Arial" panose="020B0604020202020204" pitchFamily="34" charset="0"/>
                <a:cs typeface="Arial" panose="020B0604020202020204" pitchFamily="34" charset="0"/>
              </a:rPr>
              <a:t>• Interface : Vidéo embarquée + synthèse IA.</a:t>
            </a:r>
          </a:p>
          <a:p>
            <a:pPr marL="0" indent="0">
              <a:buNone/>
            </a:pPr>
            <a:r>
              <a:rPr lang="fr-FR" sz="1700" dirty="0">
                <a:solidFill>
                  <a:srgbClr val="0C70B7"/>
                </a:solidFill>
                <a:latin typeface="Arial" panose="020B0604020202020204" pitchFamily="34" charset="0"/>
                <a:cs typeface="Arial" panose="020B0604020202020204" pitchFamily="34" charset="0"/>
              </a:rPr>
              <a:t>• Action : Sélection des moments critiques.</a:t>
            </a:r>
          </a:p>
          <a:p>
            <a:pPr marL="0" indent="0">
              <a:buNone/>
            </a:pPr>
            <a:r>
              <a:rPr lang="fr-FR" sz="1700" dirty="0">
                <a:solidFill>
                  <a:srgbClr val="0C70B7"/>
                </a:solidFill>
                <a:latin typeface="Arial" panose="020B0604020202020204" pitchFamily="34" charset="0"/>
                <a:cs typeface="Arial" panose="020B0604020202020204" pitchFamily="34" charset="0"/>
              </a:rPr>
              <a:t>• IA : Rapport automatique envoyé au commandement.</a:t>
            </a:r>
          </a:p>
        </p:txBody>
      </p:sp>
    </p:spTree>
    <p:extLst>
      <p:ext uri="{BB962C8B-B14F-4D97-AF65-F5344CB8AC3E}">
        <p14:creationId xmlns:p14="http://schemas.microsoft.com/office/powerpoint/2010/main" val="3062729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BAA97B-E80A-43CD-A0DF-FA07FD1CCDC3}"/>
              </a:ext>
            </a:extLst>
          </p:cNvPr>
          <p:cNvSpPr>
            <a:spLocks noGrp="1"/>
          </p:cNvSpPr>
          <p:nvPr>
            <p:ph type="title"/>
          </p:nvPr>
        </p:nvSpPr>
        <p:spPr/>
        <p:txBody>
          <a:bodyPr/>
          <a:lstStyle/>
          <a:p>
            <a:r>
              <a:rPr lang="fr-FR" dirty="0"/>
              <a:t>Zone géographique</a:t>
            </a:r>
          </a:p>
        </p:txBody>
      </p:sp>
      <p:pic>
        <p:nvPicPr>
          <p:cNvPr id="5" name="Image 4">
            <a:extLst>
              <a:ext uri="{FF2B5EF4-FFF2-40B4-BE49-F238E27FC236}">
                <a16:creationId xmlns:a16="http://schemas.microsoft.com/office/drawing/2014/main" id="{11DDFE8D-D93B-403F-BF82-66A5DF112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6" y="787324"/>
            <a:ext cx="9577064" cy="5917415"/>
          </a:xfrm>
          <a:prstGeom prst="rect">
            <a:avLst/>
          </a:prstGeom>
        </p:spPr>
      </p:pic>
      <p:sp>
        <p:nvSpPr>
          <p:cNvPr id="6" name="ZoneTexte 5">
            <a:extLst>
              <a:ext uri="{FF2B5EF4-FFF2-40B4-BE49-F238E27FC236}">
                <a16:creationId xmlns:a16="http://schemas.microsoft.com/office/drawing/2014/main" id="{E98D9FF3-8363-4F4A-97B2-47BA9978214D}"/>
              </a:ext>
            </a:extLst>
          </p:cNvPr>
          <p:cNvSpPr txBox="1"/>
          <p:nvPr/>
        </p:nvSpPr>
        <p:spPr>
          <a:xfrm>
            <a:off x="119336" y="2204864"/>
            <a:ext cx="2160240" cy="2308324"/>
          </a:xfrm>
          <a:prstGeom prst="rect">
            <a:avLst/>
          </a:prstGeom>
          <a:noFill/>
        </p:spPr>
        <p:txBody>
          <a:bodyPr wrap="square" rtlCol="0">
            <a:spAutoFit/>
          </a:bodyPr>
          <a:lstStyle/>
          <a:p>
            <a:r>
              <a:rPr lang="fr-FR" dirty="0"/>
              <a:t>Départ : </a:t>
            </a:r>
            <a:r>
              <a:rPr lang="fr-FR" b="1" dirty="0"/>
              <a:t>Quartier général FRERE Lyon</a:t>
            </a:r>
          </a:p>
          <a:p>
            <a:r>
              <a:rPr lang="fr-FR" dirty="0"/>
              <a:t>Arrivée : </a:t>
            </a:r>
            <a:r>
              <a:rPr lang="fr-FR" b="1" dirty="0"/>
              <a:t>Base aérienne 278 d'Ambérieu</a:t>
            </a:r>
          </a:p>
          <a:p>
            <a:endParaRPr lang="fr-FR" b="1" dirty="0"/>
          </a:p>
          <a:p>
            <a:endParaRPr lang="fr-FR" dirty="0"/>
          </a:p>
        </p:txBody>
      </p:sp>
    </p:spTree>
    <p:extLst>
      <p:ext uri="{BB962C8B-B14F-4D97-AF65-F5344CB8AC3E}">
        <p14:creationId xmlns:p14="http://schemas.microsoft.com/office/powerpoint/2010/main" val="3061563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Version/date/motif"/>
          <p:cNvGraphicFramePr>
            <a:graphicFrameLocks noGrp="1"/>
          </p:cNvGraphicFramePr>
          <p:nvPr>
            <p:extLst>
              <p:ext uri="{D42A27DB-BD31-4B8C-83A1-F6EECF244321}">
                <p14:modId xmlns:p14="http://schemas.microsoft.com/office/powerpoint/2010/main" val="1886786248"/>
              </p:ext>
            </p:extLst>
          </p:nvPr>
        </p:nvGraphicFramePr>
        <p:xfrm>
          <a:off x="768772" y="4067369"/>
          <a:ext cx="10562204" cy="2410297"/>
        </p:xfrm>
        <a:graphic>
          <a:graphicData uri="http://schemas.openxmlformats.org/drawingml/2006/table">
            <a:tbl>
              <a:tblPr/>
              <a:tblGrid>
                <a:gridCol w="1202825">
                  <a:extLst>
                    <a:ext uri="{9D8B030D-6E8A-4147-A177-3AD203B41FA5}">
                      <a16:colId xmlns:a16="http://schemas.microsoft.com/office/drawing/2014/main" val="20000"/>
                    </a:ext>
                  </a:extLst>
                </a:gridCol>
                <a:gridCol w="1704561">
                  <a:extLst>
                    <a:ext uri="{9D8B030D-6E8A-4147-A177-3AD203B41FA5}">
                      <a16:colId xmlns:a16="http://schemas.microsoft.com/office/drawing/2014/main" val="20001"/>
                    </a:ext>
                  </a:extLst>
                </a:gridCol>
                <a:gridCol w="7654818">
                  <a:extLst>
                    <a:ext uri="{9D8B030D-6E8A-4147-A177-3AD203B41FA5}">
                      <a16:colId xmlns:a16="http://schemas.microsoft.com/office/drawing/2014/main" val="20002"/>
                    </a:ext>
                  </a:extLst>
                </a:gridCol>
              </a:tblGrid>
              <a:tr h="431538">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r>
                        <a:rPr kumimoji="0" lang="fr-FR" sz="1900" b="1" i="0" u="none" strike="noStrike" cap="none" normalizeH="0" baseline="0" dirty="0">
                          <a:ln>
                            <a:noFill/>
                          </a:ln>
                          <a:solidFill>
                            <a:srgbClr val="0C70B7"/>
                          </a:solidFill>
                          <a:effectLst/>
                          <a:latin typeface="Arial" charset="0"/>
                          <a:cs typeface="Arial" charset="0"/>
                        </a:rPr>
                        <a:t>Version</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r>
                        <a:rPr kumimoji="0" lang="fr-FR" sz="1900" b="1" i="0" u="none" strike="noStrike" cap="none" normalizeH="0" baseline="0" dirty="0">
                          <a:ln>
                            <a:noFill/>
                          </a:ln>
                          <a:solidFill>
                            <a:srgbClr val="0C70B7"/>
                          </a:solidFill>
                          <a:effectLst/>
                          <a:latin typeface="Arial" charset="0"/>
                          <a:cs typeface="Arial" charset="0"/>
                        </a:rPr>
                        <a:t>DATE</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r>
                        <a:rPr kumimoji="0" lang="fr-FR" sz="1900" b="1" i="0" u="none" strike="noStrike" cap="none" normalizeH="0" baseline="0" dirty="0">
                          <a:ln>
                            <a:noFill/>
                          </a:ln>
                          <a:solidFill>
                            <a:srgbClr val="0C70B7"/>
                          </a:solidFill>
                          <a:effectLst/>
                          <a:latin typeface="Arial" charset="0"/>
                          <a:cs typeface="Arial" charset="0"/>
                        </a:rPr>
                        <a:t>MOTIF</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506719">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r>
                        <a:rPr kumimoji="0" lang="fr-FR" sz="2100" b="1" i="0" u="none" strike="noStrike" cap="none" normalizeH="0" baseline="0" dirty="0">
                          <a:ln>
                            <a:noFill/>
                          </a:ln>
                          <a:solidFill>
                            <a:srgbClr val="0C70B7"/>
                          </a:solidFill>
                          <a:effectLst/>
                          <a:latin typeface="Arial" charset="0"/>
                        </a:rPr>
                        <a:t>1</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r>
                        <a:rPr kumimoji="0" lang="fr-FR" sz="2100" b="1" i="0" u="none" strike="noStrike" cap="none" normalizeH="0" baseline="0" dirty="0">
                          <a:ln>
                            <a:noFill/>
                          </a:ln>
                          <a:solidFill>
                            <a:srgbClr val="0C70B7"/>
                          </a:solidFill>
                          <a:effectLst/>
                          <a:latin typeface="Arial" charset="0"/>
                        </a:rPr>
                        <a:t>08/12/2025</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endParaRPr kumimoji="0" lang="fr-FR" sz="2100" b="1" i="0" u="none" strike="noStrike" cap="none" normalizeH="0" baseline="0" dirty="0">
                        <a:ln>
                          <a:noFill/>
                        </a:ln>
                        <a:solidFill>
                          <a:srgbClr val="0C70B7"/>
                        </a:solidFill>
                        <a:effectLst/>
                        <a:latin typeface="Arial"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85668">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endParaRPr kumimoji="0" lang="fr-FR" sz="2100" b="1" i="0" u="none" strike="noStrike" cap="none" normalizeH="0" baseline="0" dirty="0">
                        <a:ln>
                          <a:noFill/>
                        </a:ln>
                        <a:solidFill>
                          <a:srgbClr val="0C70B7"/>
                        </a:solidFill>
                        <a:effectLst/>
                        <a:latin typeface="Arial"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endParaRPr kumimoji="0" lang="fr-FR" sz="2100" b="1" i="0" u="none" strike="noStrike" cap="none" normalizeH="0" baseline="0" dirty="0">
                        <a:ln>
                          <a:noFill/>
                        </a:ln>
                        <a:solidFill>
                          <a:srgbClr val="0C70B7"/>
                        </a:solidFill>
                        <a:effectLst/>
                        <a:latin typeface="Arial"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endParaRPr kumimoji="0" lang="fr-FR" sz="2100" b="1" i="0" u="none" strike="noStrike" cap="none" normalizeH="0" baseline="0" dirty="0">
                        <a:ln>
                          <a:noFill/>
                        </a:ln>
                        <a:solidFill>
                          <a:srgbClr val="0C70B7"/>
                        </a:solidFill>
                        <a:effectLst/>
                        <a:latin typeface="Arial"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82661">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endParaRPr kumimoji="0" lang="fr-FR" sz="2100" b="1" i="0" u="none" strike="noStrike" cap="none" normalizeH="0" baseline="0">
                        <a:ln>
                          <a:noFill/>
                        </a:ln>
                        <a:solidFill>
                          <a:srgbClr val="0C70B7"/>
                        </a:solidFill>
                        <a:effectLst/>
                        <a:latin typeface="Arial"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endParaRPr kumimoji="0" lang="fr-FR" sz="2100" b="1" i="0" u="none" strike="noStrike" cap="none" normalizeH="0" baseline="0">
                        <a:ln>
                          <a:noFill/>
                        </a:ln>
                        <a:solidFill>
                          <a:srgbClr val="0C70B7"/>
                        </a:solidFill>
                        <a:effectLst/>
                        <a:latin typeface="Arial"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endParaRPr kumimoji="0" lang="fr-FR" sz="2100" b="1" i="0" u="none" strike="noStrike" cap="none" normalizeH="0" baseline="0" dirty="0">
                        <a:ln>
                          <a:noFill/>
                        </a:ln>
                        <a:solidFill>
                          <a:srgbClr val="0C70B7"/>
                        </a:solidFill>
                        <a:effectLst/>
                        <a:latin typeface="Arial"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503711">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endParaRPr kumimoji="0" lang="fr-FR" sz="2100" b="1" i="0" u="none" strike="noStrike" cap="none" normalizeH="0" baseline="0">
                        <a:ln>
                          <a:noFill/>
                        </a:ln>
                        <a:solidFill>
                          <a:srgbClr val="0C70B7"/>
                        </a:solidFill>
                        <a:effectLst/>
                        <a:latin typeface="Arial"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endParaRPr kumimoji="0" lang="fr-FR" sz="2100" b="1" i="0" u="none" strike="noStrike" cap="none" normalizeH="0" baseline="0">
                        <a:ln>
                          <a:noFill/>
                        </a:ln>
                        <a:solidFill>
                          <a:srgbClr val="0C70B7"/>
                        </a:solidFill>
                        <a:effectLst/>
                        <a:latin typeface="Arial"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10000"/>
                        </a:lnSpc>
                        <a:spcBef>
                          <a:spcPct val="0"/>
                        </a:spcBef>
                        <a:spcAft>
                          <a:spcPct val="0"/>
                        </a:spcAft>
                        <a:buClr>
                          <a:schemeClr val="bg1"/>
                        </a:buClr>
                        <a:buSzTx/>
                        <a:buFontTx/>
                        <a:buNone/>
                        <a:tabLst/>
                      </a:pPr>
                      <a:endParaRPr kumimoji="0" lang="fr-FR" sz="2100" b="1" i="0" u="none" strike="noStrike" cap="none" normalizeH="0" baseline="0" dirty="0">
                        <a:ln>
                          <a:noFill/>
                        </a:ln>
                        <a:solidFill>
                          <a:srgbClr val="0C70B7"/>
                        </a:solidFill>
                        <a:effectLst/>
                        <a:latin typeface="Arial"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5" name="Statu de version"/>
          <p:cNvGraphicFramePr>
            <a:graphicFrameLocks noGrp="1"/>
          </p:cNvGraphicFramePr>
          <p:nvPr>
            <p:extLst>
              <p:ext uri="{D42A27DB-BD31-4B8C-83A1-F6EECF244321}">
                <p14:modId xmlns:p14="http://schemas.microsoft.com/office/powerpoint/2010/main" val="2248247951"/>
              </p:ext>
            </p:extLst>
          </p:nvPr>
        </p:nvGraphicFramePr>
        <p:xfrm>
          <a:off x="767408" y="1196752"/>
          <a:ext cx="10563568" cy="2614150"/>
        </p:xfrm>
        <a:graphic>
          <a:graphicData uri="http://schemas.openxmlformats.org/drawingml/2006/table">
            <a:tbl>
              <a:tblPr/>
              <a:tblGrid>
                <a:gridCol w="4572937">
                  <a:extLst>
                    <a:ext uri="{9D8B030D-6E8A-4147-A177-3AD203B41FA5}">
                      <a16:colId xmlns:a16="http://schemas.microsoft.com/office/drawing/2014/main" val="20000"/>
                    </a:ext>
                  </a:extLst>
                </a:gridCol>
                <a:gridCol w="5990631">
                  <a:extLst>
                    <a:ext uri="{9D8B030D-6E8A-4147-A177-3AD203B41FA5}">
                      <a16:colId xmlns:a16="http://schemas.microsoft.com/office/drawing/2014/main" val="20001"/>
                    </a:ext>
                  </a:extLst>
                </a:gridCol>
              </a:tblGrid>
              <a:tr h="512475">
                <a:tc>
                  <a:txBody>
                    <a:bodyPr/>
                    <a:lstStyle/>
                    <a:p>
                      <a:pPr marL="0" marR="0" lvl="0" indent="0" algn="ctr" defTabSz="1130300" rtl="0" eaLnBrk="1" fontAlgn="base" latinLnBrk="0" hangingPunct="1">
                        <a:lnSpc>
                          <a:spcPct val="100000"/>
                        </a:lnSpc>
                        <a:spcBef>
                          <a:spcPct val="0"/>
                        </a:spcBef>
                        <a:spcAft>
                          <a:spcPct val="0"/>
                        </a:spcAft>
                        <a:buClrTx/>
                        <a:buSzTx/>
                        <a:buFontTx/>
                        <a:buNone/>
                        <a:tabLst/>
                      </a:pPr>
                      <a:endParaRPr kumimoji="0" lang="fr-FR" sz="2700" b="0" i="0" u="none" strike="noStrike" cap="none" normalizeH="0" baseline="0" dirty="0">
                        <a:ln>
                          <a:noFill/>
                        </a:ln>
                        <a:solidFill>
                          <a:srgbClr val="0C70B7"/>
                        </a:solidFill>
                        <a:effectLst/>
                        <a:latin typeface="Times New Roman" pitchFamily="18" charset="0"/>
                      </a:endParaRPr>
                    </a:p>
                  </a:txBody>
                  <a:tcPr marL="98123" marR="98123" marT="54151" marB="54151" anchor="ctr" horzOverflow="overflow">
                    <a:lnL cap="flat">
                      <a:noFill/>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00000"/>
                        </a:lnSpc>
                        <a:spcBef>
                          <a:spcPct val="0"/>
                        </a:spcBef>
                        <a:spcAft>
                          <a:spcPct val="0"/>
                        </a:spcAft>
                        <a:buClrTx/>
                        <a:buSzTx/>
                        <a:buFontTx/>
                        <a:buNone/>
                        <a:tabLst/>
                      </a:pPr>
                      <a:r>
                        <a:rPr lang="fr-FR" sz="2800" dirty="0">
                          <a:solidFill>
                            <a:srgbClr val="0C70B7"/>
                          </a:solidFill>
                        </a:rPr>
                        <a:t>Statut de version</a:t>
                      </a:r>
                      <a:endParaRPr kumimoji="0" lang="fr-FR" sz="2700" b="0" i="0" u="none" strike="noStrike" cap="none" normalizeH="0" baseline="0" dirty="0">
                        <a:ln>
                          <a:noFill/>
                        </a:ln>
                        <a:solidFill>
                          <a:srgbClr val="0C70B7"/>
                        </a:solidFill>
                        <a:effectLst/>
                        <a:latin typeface="Times New Roman" pitchFamily="18" charset="0"/>
                      </a:endParaRPr>
                    </a:p>
                  </a:txBody>
                  <a:tcPr marL="98123" marR="98123" marT="54151" marB="5415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512475">
                <a:tc>
                  <a:txBody>
                    <a:bodyPr/>
                    <a:lstStyle/>
                    <a:p>
                      <a:pPr marL="0" marR="0" lvl="0" indent="0" algn="r" defTabSz="1130300" rtl="0" eaLnBrk="1" fontAlgn="base" latinLnBrk="0" hangingPunct="1">
                        <a:lnSpc>
                          <a:spcPct val="100000"/>
                        </a:lnSpc>
                        <a:spcBef>
                          <a:spcPct val="0"/>
                        </a:spcBef>
                        <a:spcAft>
                          <a:spcPct val="0"/>
                        </a:spcAft>
                        <a:buClrTx/>
                        <a:buSzTx/>
                        <a:buFontTx/>
                        <a:buNone/>
                        <a:tabLst/>
                      </a:pPr>
                      <a:r>
                        <a:rPr kumimoji="0" lang="fr-FR" sz="1700" b="1" i="0" u="none" strike="noStrike" cap="none" normalizeH="0" baseline="0" dirty="0">
                          <a:ln>
                            <a:noFill/>
                          </a:ln>
                          <a:solidFill>
                            <a:srgbClr val="0C70B7"/>
                          </a:solidFill>
                          <a:effectLst/>
                          <a:latin typeface="Arial" charset="0"/>
                          <a:cs typeface="Arial" charset="0"/>
                        </a:rPr>
                        <a:t>Rédacteur(s) ou responsable de cours</a:t>
                      </a:r>
                    </a:p>
                  </a:txBody>
                  <a:tcPr marL="98123" marR="98123" marT="54151" marB="5415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00000"/>
                        </a:lnSpc>
                        <a:spcBef>
                          <a:spcPct val="0"/>
                        </a:spcBef>
                        <a:spcAft>
                          <a:spcPct val="0"/>
                        </a:spcAft>
                        <a:buClrTx/>
                        <a:buSzTx/>
                        <a:buFontTx/>
                        <a:buNone/>
                        <a:tabLst/>
                      </a:pPr>
                      <a:r>
                        <a:rPr kumimoji="0" lang="fr-FR" sz="2700" b="0" i="0" u="none" strike="noStrike" cap="none" normalizeH="0" baseline="0" dirty="0">
                          <a:ln>
                            <a:noFill/>
                          </a:ln>
                          <a:solidFill>
                            <a:srgbClr val="0C70B7"/>
                          </a:solidFill>
                          <a:effectLst/>
                          <a:latin typeface="Arial" charset="0"/>
                        </a:rPr>
                        <a:t>ADC® COUSINAT</a:t>
                      </a:r>
                    </a:p>
                  </a:txBody>
                  <a:tcPr marL="98123" marR="98123" marT="54151" marB="5415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12475">
                <a:tc>
                  <a:txBody>
                    <a:bodyPr/>
                    <a:lstStyle/>
                    <a:p>
                      <a:pPr marL="0" marR="0" lvl="0" indent="0" algn="r" defTabSz="1130300" rtl="0" eaLnBrk="1" fontAlgn="base" latinLnBrk="0" hangingPunct="1">
                        <a:lnSpc>
                          <a:spcPct val="100000"/>
                        </a:lnSpc>
                        <a:spcBef>
                          <a:spcPct val="0"/>
                        </a:spcBef>
                        <a:spcAft>
                          <a:spcPct val="0"/>
                        </a:spcAft>
                        <a:buClrTx/>
                        <a:buSzTx/>
                        <a:buFontTx/>
                        <a:buNone/>
                        <a:tabLst/>
                      </a:pPr>
                      <a:r>
                        <a:rPr kumimoji="0" lang="fr-FR" sz="1700" b="1" i="0" u="none" strike="noStrike" cap="none" normalizeH="0" baseline="0" dirty="0">
                          <a:ln>
                            <a:noFill/>
                          </a:ln>
                          <a:solidFill>
                            <a:srgbClr val="0C70B7"/>
                          </a:solidFill>
                          <a:effectLst/>
                          <a:latin typeface="Arial" charset="0"/>
                          <a:cs typeface="Arial" charset="0"/>
                        </a:rPr>
                        <a:t>Validation</a:t>
                      </a:r>
                    </a:p>
                  </a:txBody>
                  <a:tcPr marL="98123" marR="98123" marT="54151" marB="5415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00000"/>
                        </a:lnSpc>
                        <a:spcBef>
                          <a:spcPct val="0"/>
                        </a:spcBef>
                        <a:spcAft>
                          <a:spcPct val="0"/>
                        </a:spcAft>
                        <a:buClrTx/>
                        <a:buSzTx/>
                        <a:buFontTx/>
                        <a:buNone/>
                        <a:tabLst/>
                      </a:pPr>
                      <a:r>
                        <a:rPr kumimoji="0" lang="fr-FR" sz="2700" b="0" i="0" u="none" strike="noStrike" cap="none" normalizeH="0" baseline="0" dirty="0">
                          <a:ln>
                            <a:noFill/>
                          </a:ln>
                          <a:solidFill>
                            <a:srgbClr val="0C70B7"/>
                          </a:solidFill>
                          <a:effectLst/>
                          <a:latin typeface="Arial" charset="0"/>
                        </a:rPr>
                        <a:t>LCL HENRIET</a:t>
                      </a:r>
                    </a:p>
                  </a:txBody>
                  <a:tcPr marL="98123" marR="98123" marT="54151" marB="5415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512475">
                <a:tc>
                  <a:txBody>
                    <a:bodyPr/>
                    <a:lstStyle/>
                    <a:p>
                      <a:pPr marL="0" marR="0" lvl="0" indent="0" algn="r" defTabSz="1130300" rtl="0" eaLnBrk="1" fontAlgn="base" latinLnBrk="0" hangingPunct="1">
                        <a:lnSpc>
                          <a:spcPct val="100000"/>
                        </a:lnSpc>
                        <a:spcBef>
                          <a:spcPct val="0"/>
                        </a:spcBef>
                        <a:spcAft>
                          <a:spcPct val="0"/>
                        </a:spcAft>
                        <a:buClrTx/>
                        <a:buSzTx/>
                        <a:buFontTx/>
                        <a:buNone/>
                        <a:tabLst/>
                      </a:pPr>
                      <a:r>
                        <a:rPr kumimoji="0" lang="fr-FR" sz="1700" b="1" i="0" u="none" strike="noStrike" cap="none" normalizeH="0" baseline="0" dirty="0">
                          <a:ln>
                            <a:noFill/>
                          </a:ln>
                          <a:solidFill>
                            <a:srgbClr val="0C70B7"/>
                          </a:solidFill>
                          <a:effectLst/>
                          <a:latin typeface="Arial" charset="0"/>
                          <a:cs typeface="Arial" charset="0"/>
                        </a:rPr>
                        <a:t>Approbation</a:t>
                      </a:r>
                    </a:p>
                  </a:txBody>
                  <a:tcPr marL="98123" marR="98123" marT="54151" marB="5415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00000"/>
                        </a:lnSpc>
                        <a:spcBef>
                          <a:spcPct val="0"/>
                        </a:spcBef>
                        <a:spcAft>
                          <a:spcPct val="0"/>
                        </a:spcAft>
                        <a:buClrTx/>
                        <a:buSzTx/>
                        <a:buFontTx/>
                        <a:buNone/>
                        <a:tabLst/>
                      </a:pPr>
                      <a:endParaRPr kumimoji="0" lang="fr-FR" sz="2700" b="0" i="0" u="none" strike="noStrike" cap="none" normalizeH="0" baseline="0" dirty="0">
                        <a:ln>
                          <a:noFill/>
                        </a:ln>
                        <a:solidFill>
                          <a:srgbClr val="0C70B7"/>
                        </a:solidFill>
                        <a:effectLst/>
                        <a:latin typeface="Arial" charset="0"/>
                      </a:endParaRPr>
                    </a:p>
                  </a:txBody>
                  <a:tcPr marL="98123" marR="98123" marT="54151" marB="5415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512475">
                <a:tc>
                  <a:txBody>
                    <a:bodyPr/>
                    <a:lstStyle/>
                    <a:p>
                      <a:pPr marL="0" marR="0" lvl="0" indent="0" algn="r" defTabSz="1130300" rtl="0" eaLnBrk="1" fontAlgn="base" latinLnBrk="0" hangingPunct="1">
                        <a:lnSpc>
                          <a:spcPct val="100000"/>
                        </a:lnSpc>
                        <a:spcBef>
                          <a:spcPct val="0"/>
                        </a:spcBef>
                        <a:spcAft>
                          <a:spcPct val="0"/>
                        </a:spcAft>
                        <a:buClrTx/>
                        <a:buSzTx/>
                        <a:buFontTx/>
                        <a:buNone/>
                        <a:tabLst/>
                      </a:pPr>
                      <a:r>
                        <a:rPr kumimoji="0" lang="fr-FR" sz="1700" b="1" i="0" u="none" strike="noStrike" cap="none" normalizeH="0" baseline="0" dirty="0">
                          <a:ln>
                            <a:noFill/>
                          </a:ln>
                          <a:solidFill>
                            <a:srgbClr val="0C70B7"/>
                          </a:solidFill>
                          <a:effectLst/>
                          <a:latin typeface="Arial" charset="0"/>
                          <a:cs typeface="Arial" charset="0"/>
                        </a:rPr>
                        <a:t>Annule et remplace</a:t>
                      </a:r>
                    </a:p>
                  </a:txBody>
                  <a:tcPr marL="98123" marR="98123" marT="54151" marB="5415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1130300" rtl="0" eaLnBrk="1" fontAlgn="base" latinLnBrk="0" hangingPunct="1">
                        <a:lnSpc>
                          <a:spcPct val="100000"/>
                        </a:lnSpc>
                        <a:spcBef>
                          <a:spcPct val="0"/>
                        </a:spcBef>
                        <a:spcAft>
                          <a:spcPct val="0"/>
                        </a:spcAft>
                        <a:buClrTx/>
                        <a:buSzTx/>
                        <a:buFontTx/>
                        <a:buNone/>
                        <a:tabLst/>
                      </a:pPr>
                      <a:endParaRPr kumimoji="0" lang="fr-FR" sz="2700" b="0" i="0" u="none" strike="noStrike" cap="none" normalizeH="0" baseline="0" dirty="0">
                        <a:ln>
                          <a:noFill/>
                        </a:ln>
                        <a:solidFill>
                          <a:srgbClr val="0C70B7"/>
                        </a:solidFill>
                        <a:effectLst/>
                        <a:latin typeface="Arial" charset="0"/>
                      </a:endParaRPr>
                    </a:p>
                  </a:txBody>
                  <a:tcPr marL="98123" marR="98123" marT="54151" marB="5415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77599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2DF1F2-7CFA-47E4-9F6A-721CCF768BF0}"/>
              </a:ext>
            </a:extLst>
          </p:cNvPr>
          <p:cNvSpPr>
            <a:spLocks noGrp="1"/>
          </p:cNvSpPr>
          <p:nvPr>
            <p:ph type="title"/>
          </p:nvPr>
        </p:nvSpPr>
        <p:spPr/>
        <p:txBody>
          <a:bodyPr/>
          <a:lstStyle/>
          <a:p>
            <a:r>
              <a:rPr lang="fr-FR" dirty="0"/>
              <a:t>Profils utilisateurs</a:t>
            </a:r>
          </a:p>
        </p:txBody>
      </p:sp>
      <p:sp>
        <p:nvSpPr>
          <p:cNvPr id="5" name="Rectangle 1">
            <a:extLst>
              <a:ext uri="{FF2B5EF4-FFF2-40B4-BE49-F238E27FC236}">
                <a16:creationId xmlns:a16="http://schemas.microsoft.com/office/drawing/2014/main" id="{6AD993B0-3A94-4654-BBF7-1BEC98F17A32}"/>
              </a:ext>
            </a:extLst>
          </p:cNvPr>
          <p:cNvSpPr>
            <a:spLocks noChangeArrowheads="1"/>
          </p:cNvSpPr>
          <p:nvPr/>
        </p:nvSpPr>
        <p:spPr bwMode="auto">
          <a:xfrm>
            <a:off x="232756" y="222781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a:ln>
                  <a:noFill/>
                </a:ln>
                <a:solidFill>
                  <a:schemeClr val="tx1"/>
                </a:solidFill>
                <a:effectLst/>
                <a:latin typeface="Arial" panose="020B0604020202020204" pitchFamily="34" charset="0"/>
              </a:rPr>
              <a:t>Pour qui ?</a:t>
            </a: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au 5">
            <a:extLst>
              <a:ext uri="{FF2B5EF4-FFF2-40B4-BE49-F238E27FC236}">
                <a16:creationId xmlns:a16="http://schemas.microsoft.com/office/drawing/2014/main" id="{5C91751E-F1D0-4E2B-9408-9EB66E28C5F4}"/>
              </a:ext>
            </a:extLst>
          </p:cNvPr>
          <p:cNvGraphicFramePr>
            <a:graphicFrameLocks noGrp="1"/>
          </p:cNvGraphicFramePr>
          <p:nvPr>
            <p:extLst/>
          </p:nvPr>
        </p:nvGraphicFramePr>
        <p:xfrm>
          <a:off x="1087581" y="2870761"/>
          <a:ext cx="8771314" cy="2698765"/>
        </p:xfrm>
        <a:graphic>
          <a:graphicData uri="http://schemas.openxmlformats.org/drawingml/2006/table">
            <a:tbl>
              <a:tblPr firstRow="1" bandRow="1">
                <a:tableStyleId>{5C22544A-7EE6-4342-B048-85BDC9FD1C3A}</a:tableStyleId>
              </a:tblPr>
              <a:tblGrid>
                <a:gridCol w="4385657">
                  <a:extLst>
                    <a:ext uri="{9D8B030D-6E8A-4147-A177-3AD203B41FA5}">
                      <a16:colId xmlns:a16="http://schemas.microsoft.com/office/drawing/2014/main" val="1789615750"/>
                    </a:ext>
                  </a:extLst>
                </a:gridCol>
                <a:gridCol w="4385657">
                  <a:extLst>
                    <a:ext uri="{9D8B030D-6E8A-4147-A177-3AD203B41FA5}">
                      <a16:colId xmlns:a16="http://schemas.microsoft.com/office/drawing/2014/main" val="2073851827"/>
                    </a:ext>
                  </a:extLst>
                </a:gridCol>
              </a:tblGrid>
              <a:tr h="5397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u="sng" dirty="0"/>
                        <a:t>Profil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u="sng" dirty="0"/>
                        <a:t>Usage</a:t>
                      </a:r>
                    </a:p>
                  </a:txBody>
                  <a:tcPr/>
                </a:tc>
                <a:extLst>
                  <a:ext uri="{0D108BD9-81ED-4DB2-BD59-A6C34878D82A}">
                    <a16:rowId xmlns:a16="http://schemas.microsoft.com/office/drawing/2014/main" val="1552518814"/>
                  </a:ext>
                </a:extLst>
              </a:tr>
              <a:tr h="539753">
                <a:tc>
                  <a:txBody>
                    <a:bodyPr/>
                    <a:lstStyle/>
                    <a:p>
                      <a:r>
                        <a:rPr lang="fr-FR" dirty="0"/>
                        <a:t>Chef PC</a:t>
                      </a:r>
                    </a:p>
                  </a:txBody>
                  <a:tcPr anchor="ctr"/>
                </a:tc>
                <a:tc>
                  <a:txBody>
                    <a:bodyPr/>
                    <a:lstStyle/>
                    <a:p>
                      <a:r>
                        <a:rPr lang="fr-FR" dirty="0"/>
                        <a:t>Coordination, prise de décision</a:t>
                      </a:r>
                    </a:p>
                  </a:txBody>
                  <a:tcPr anchor="ctr"/>
                </a:tc>
                <a:extLst>
                  <a:ext uri="{0D108BD9-81ED-4DB2-BD59-A6C34878D82A}">
                    <a16:rowId xmlns:a16="http://schemas.microsoft.com/office/drawing/2014/main" val="3392651715"/>
                  </a:ext>
                </a:extLst>
              </a:tr>
              <a:tr h="539753">
                <a:tc>
                  <a:txBody>
                    <a:bodyPr/>
                    <a:lstStyle/>
                    <a:p>
                      <a:r>
                        <a:rPr lang="fr-FR"/>
                        <a:t>Soldat terrain</a:t>
                      </a:r>
                    </a:p>
                  </a:txBody>
                  <a:tcPr anchor="ctr"/>
                </a:tc>
                <a:tc>
                  <a:txBody>
                    <a:bodyPr/>
                    <a:lstStyle/>
                    <a:p>
                      <a:r>
                        <a:rPr lang="fr-FR" dirty="0"/>
                        <a:t>Navigation, alertes</a:t>
                      </a:r>
                    </a:p>
                  </a:txBody>
                  <a:tcPr anchor="ctr"/>
                </a:tc>
                <a:extLst>
                  <a:ext uri="{0D108BD9-81ED-4DB2-BD59-A6C34878D82A}">
                    <a16:rowId xmlns:a16="http://schemas.microsoft.com/office/drawing/2014/main" val="3830112199"/>
                  </a:ext>
                </a:extLst>
              </a:tr>
              <a:tr h="539753">
                <a:tc>
                  <a:txBody>
                    <a:bodyPr/>
                    <a:lstStyle/>
                    <a:p>
                      <a:pPr marL="0" indent="0">
                        <a:buNone/>
                      </a:pPr>
                      <a:r>
                        <a:rPr lang="fr-FR" dirty="0"/>
                        <a:t>Chef du convoi</a:t>
                      </a:r>
                    </a:p>
                  </a:txBody>
                  <a:tcPr anchor="ctr"/>
                </a:tc>
                <a:tc>
                  <a:txBody>
                    <a:bodyPr/>
                    <a:lstStyle/>
                    <a:p>
                      <a:r>
                        <a:rPr lang="fr-FR" dirty="0"/>
                        <a:t>Cartographie, détection</a:t>
                      </a:r>
                    </a:p>
                  </a:txBody>
                  <a:tcPr anchor="ctr"/>
                </a:tc>
                <a:extLst>
                  <a:ext uri="{0D108BD9-81ED-4DB2-BD59-A6C34878D82A}">
                    <a16:rowId xmlns:a16="http://schemas.microsoft.com/office/drawing/2014/main" val="1809675582"/>
                  </a:ext>
                </a:extLst>
              </a:tr>
              <a:tr h="539753">
                <a:tc>
                  <a:txBody>
                    <a:bodyPr/>
                    <a:lstStyle/>
                    <a:p>
                      <a:pPr marL="0" indent="0">
                        <a:buNone/>
                      </a:pPr>
                      <a:r>
                        <a:rPr lang="fr-FR" dirty="0"/>
                        <a:t>Pilote A400M</a:t>
                      </a:r>
                    </a:p>
                  </a:txBody>
                  <a:tcPr anchor="ctr"/>
                </a:tc>
                <a:tc>
                  <a:txBody>
                    <a:bodyPr/>
                    <a:lstStyle/>
                    <a:p>
                      <a:r>
                        <a:rPr lang="fr-FR" dirty="0"/>
                        <a:t>Coordination, position de l’atterrissage</a:t>
                      </a:r>
                    </a:p>
                  </a:txBody>
                  <a:tcPr anchor="ctr"/>
                </a:tc>
                <a:extLst>
                  <a:ext uri="{0D108BD9-81ED-4DB2-BD59-A6C34878D82A}">
                    <a16:rowId xmlns:a16="http://schemas.microsoft.com/office/drawing/2014/main" val="2513943446"/>
                  </a:ext>
                </a:extLst>
              </a:tr>
            </a:tbl>
          </a:graphicData>
        </a:graphic>
      </p:graphicFrame>
    </p:spTree>
    <p:extLst>
      <p:ext uri="{BB962C8B-B14F-4D97-AF65-F5344CB8AC3E}">
        <p14:creationId xmlns:p14="http://schemas.microsoft.com/office/powerpoint/2010/main" val="4034376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49105-917E-489A-8776-5B0B7B8C6EB1}"/>
              </a:ext>
            </a:extLst>
          </p:cNvPr>
          <p:cNvSpPr>
            <a:spLocks noGrp="1"/>
          </p:cNvSpPr>
          <p:nvPr>
            <p:ph type="title"/>
          </p:nvPr>
        </p:nvSpPr>
        <p:spPr/>
        <p:txBody>
          <a:bodyPr/>
          <a:lstStyle/>
          <a:p>
            <a:r>
              <a:rPr lang="fr-FR" dirty="0"/>
              <a:t>Maquette visuelle</a:t>
            </a:r>
          </a:p>
        </p:txBody>
      </p:sp>
      <p:sp>
        <p:nvSpPr>
          <p:cNvPr id="3" name="Espace réservé du contenu 2">
            <a:extLst>
              <a:ext uri="{FF2B5EF4-FFF2-40B4-BE49-F238E27FC236}">
                <a16:creationId xmlns:a16="http://schemas.microsoft.com/office/drawing/2014/main" id="{ADEC0E00-441F-43AD-9590-EB9690C084BD}"/>
              </a:ext>
            </a:extLst>
          </p:cNvPr>
          <p:cNvSpPr>
            <a:spLocks noGrp="1"/>
          </p:cNvSpPr>
          <p:nvPr>
            <p:ph sz="quarter" idx="10"/>
          </p:nvPr>
        </p:nvSpPr>
        <p:spPr/>
        <p:txBody>
          <a:bodyPr/>
          <a:lstStyle/>
          <a:p>
            <a:pPr marL="0" indent="0">
              <a:buNone/>
            </a:pPr>
            <a:endParaRPr lang="fr-FR" b="1" dirty="0"/>
          </a:p>
          <a:p>
            <a:pPr marL="0" indent="0">
              <a:buNone/>
            </a:pPr>
            <a:r>
              <a:rPr lang="fr-FR" b="1" dirty="0"/>
              <a:t>Aperçu de l’interface</a:t>
            </a:r>
            <a:endParaRPr lang="fr-FR" dirty="0"/>
          </a:p>
          <a:p>
            <a:r>
              <a:rPr lang="fr-FR" dirty="0"/>
              <a:t>Carte interactive avec icônes dynamiques</a:t>
            </a:r>
          </a:p>
          <a:p>
            <a:r>
              <a:rPr lang="fr-FR" dirty="0"/>
              <a:t>Chat sécurisé avec partage de position</a:t>
            </a:r>
          </a:p>
          <a:p>
            <a:r>
              <a:rPr lang="fr-FR" dirty="0"/>
              <a:t>Bouton “Itinéraire alternatif” pour réagir à une menace ou un incident sur le trajet</a:t>
            </a:r>
          </a:p>
          <a:p>
            <a:r>
              <a:rPr lang="fr-FR" dirty="0"/>
              <a:t>Caméra avec surlignage IA des menaces</a:t>
            </a:r>
          </a:p>
          <a:p>
            <a:endParaRPr lang="fr-FR" dirty="0"/>
          </a:p>
          <a:p>
            <a:pPr marL="0" indent="0">
              <a:buNone/>
            </a:pPr>
            <a:endParaRPr lang="fr-FR" dirty="0"/>
          </a:p>
        </p:txBody>
      </p:sp>
      <p:pic>
        <p:nvPicPr>
          <p:cNvPr id="4" name="Espace réservé du contenu 3">
            <a:extLst>
              <a:ext uri="{FF2B5EF4-FFF2-40B4-BE49-F238E27FC236}">
                <a16:creationId xmlns:a16="http://schemas.microsoft.com/office/drawing/2014/main" id="{C1280A88-DB12-4063-BCF4-9593296E644C}"/>
              </a:ext>
            </a:extLst>
          </p:cNvPr>
          <p:cNvPicPr>
            <a:picLocks noChangeAspect="1"/>
          </p:cNvPicPr>
          <p:nvPr/>
        </p:nvPicPr>
        <p:blipFill>
          <a:blip r:embed="rId2"/>
          <a:stretch>
            <a:fillRect/>
          </a:stretch>
        </p:blipFill>
        <p:spPr>
          <a:xfrm>
            <a:off x="643467" y="3429000"/>
            <a:ext cx="10905066" cy="3344333"/>
          </a:xfrm>
          <a:prstGeom prst="rect">
            <a:avLst/>
          </a:prstGeom>
        </p:spPr>
      </p:pic>
    </p:spTree>
    <p:extLst>
      <p:ext uri="{BB962C8B-B14F-4D97-AF65-F5344CB8AC3E}">
        <p14:creationId xmlns:p14="http://schemas.microsoft.com/office/powerpoint/2010/main" val="17898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598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PLAN</a:t>
            </a:r>
          </a:p>
        </p:txBody>
      </p:sp>
      <p:grpSp>
        <p:nvGrpSpPr>
          <p:cNvPr id="4" name="3"/>
          <p:cNvGrpSpPr/>
          <p:nvPr/>
        </p:nvGrpSpPr>
        <p:grpSpPr>
          <a:xfrm>
            <a:off x="2708632" y="3708340"/>
            <a:ext cx="6465686" cy="923330"/>
            <a:chOff x="2708632" y="3708340"/>
            <a:chExt cx="6465686" cy="923330"/>
          </a:xfrm>
        </p:grpSpPr>
        <p:sp>
          <p:nvSpPr>
            <p:cNvPr id="5" name="Titre 3"/>
            <p:cNvSpPr/>
            <p:nvPr/>
          </p:nvSpPr>
          <p:spPr bwMode="auto">
            <a:xfrm>
              <a:off x="3452800" y="3903833"/>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defTabSz="1022350" eaLnBrk="1" hangingPunct="1">
                <a:lnSpc>
                  <a:spcPct val="90000"/>
                </a:lnSpc>
              </a:pPr>
              <a:r>
                <a:rPr lang="fr-FR" sz="2400" b="1" dirty="0">
                  <a:solidFill>
                    <a:srgbClr val="0C70B7"/>
                  </a:solidFill>
                  <a:ea typeface="+mj-ea"/>
                  <a:cs typeface="Arial" panose="020B0604020202020204" pitchFamily="34" charset="0"/>
                </a:rPr>
                <a:t>ATTENDUS</a:t>
              </a:r>
            </a:p>
          </p:txBody>
        </p:sp>
        <p:sp>
          <p:nvSpPr>
            <p:cNvPr id="6" name="3"/>
            <p:cNvSpPr/>
            <p:nvPr/>
          </p:nvSpPr>
          <p:spPr>
            <a:xfrm>
              <a:off x="2708632" y="3708340"/>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3</a:t>
              </a:r>
            </a:p>
          </p:txBody>
        </p:sp>
      </p:grpSp>
      <p:grpSp>
        <p:nvGrpSpPr>
          <p:cNvPr id="7" name="2"/>
          <p:cNvGrpSpPr/>
          <p:nvPr/>
        </p:nvGrpSpPr>
        <p:grpSpPr>
          <a:xfrm>
            <a:off x="2708632" y="2784726"/>
            <a:ext cx="6465686" cy="923330"/>
            <a:chOff x="2708632" y="2784726"/>
            <a:chExt cx="6465686" cy="923330"/>
          </a:xfrm>
        </p:grpSpPr>
        <p:sp>
          <p:nvSpPr>
            <p:cNvPr id="8" name="Titre 2"/>
            <p:cNvSpPr/>
            <p:nvPr/>
          </p:nvSpPr>
          <p:spPr bwMode="auto">
            <a:xfrm>
              <a:off x="3452800" y="2969335"/>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defTabSz="1022350" eaLnBrk="1" hangingPunct="1">
                <a:lnSpc>
                  <a:spcPct val="90000"/>
                </a:lnSpc>
              </a:pPr>
              <a:r>
                <a:rPr lang="fr-FR" sz="2400" b="1" dirty="0">
                  <a:solidFill>
                    <a:srgbClr val="0C70B7"/>
                  </a:solidFill>
                  <a:ea typeface="+mj-ea"/>
                  <a:cs typeface="Arial" panose="020B0604020202020204" pitchFamily="34" charset="0"/>
                </a:rPr>
                <a:t>MODULES</a:t>
              </a:r>
            </a:p>
          </p:txBody>
        </p:sp>
        <p:sp>
          <p:nvSpPr>
            <p:cNvPr id="9" name="2"/>
            <p:cNvSpPr/>
            <p:nvPr/>
          </p:nvSpPr>
          <p:spPr>
            <a:xfrm>
              <a:off x="2708632" y="2784726"/>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2</a:t>
              </a:r>
            </a:p>
          </p:txBody>
        </p:sp>
      </p:grpSp>
      <p:grpSp>
        <p:nvGrpSpPr>
          <p:cNvPr id="10" name="1"/>
          <p:cNvGrpSpPr/>
          <p:nvPr/>
        </p:nvGrpSpPr>
        <p:grpSpPr>
          <a:xfrm>
            <a:off x="2708632" y="1845258"/>
            <a:ext cx="6465687" cy="923330"/>
            <a:chOff x="493913" y="1054806"/>
            <a:chExt cx="6465687" cy="923330"/>
          </a:xfrm>
        </p:grpSpPr>
        <p:sp>
          <p:nvSpPr>
            <p:cNvPr id="11" name="Rectangle à coins arrondis 10"/>
            <p:cNvSpPr/>
            <p:nvPr/>
          </p:nvSpPr>
          <p:spPr bwMode="auto">
            <a:xfrm>
              <a:off x="1238082" y="1227240"/>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marL="0" marR="0" indent="0" eaLnBrk="1" fontAlgn="base" hangingPunct="1">
                <a:lnSpc>
                  <a:spcPct val="90000"/>
                </a:lnSpc>
                <a:spcAft>
                  <a:spcPct val="0"/>
                </a:spcAft>
                <a:buClrTx/>
                <a:buSzTx/>
                <a:tabLst/>
              </a:pPr>
              <a:r>
                <a:rPr lang="fr-FR" sz="2400" b="1" dirty="0">
                  <a:solidFill>
                    <a:srgbClr val="0C70B7"/>
                  </a:solidFill>
                  <a:ea typeface="+mj-ea"/>
                  <a:cs typeface="Arial" panose="020B0604020202020204" pitchFamily="34" charset="0"/>
                </a:rPr>
                <a:t>CONTEXTE</a:t>
              </a:r>
            </a:p>
          </p:txBody>
        </p:sp>
        <p:sp>
          <p:nvSpPr>
            <p:cNvPr id="12" name="1"/>
            <p:cNvSpPr/>
            <p:nvPr/>
          </p:nvSpPr>
          <p:spPr>
            <a:xfrm>
              <a:off x="493913" y="1054806"/>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1</a:t>
              </a:r>
            </a:p>
          </p:txBody>
        </p:sp>
      </p:grpSp>
    </p:spTree>
    <p:extLst>
      <p:ext uri="{BB962C8B-B14F-4D97-AF65-F5344CB8AC3E}">
        <p14:creationId xmlns:p14="http://schemas.microsoft.com/office/powerpoint/2010/main" val="317430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PLAN</a:t>
            </a:r>
          </a:p>
        </p:txBody>
      </p:sp>
      <p:grpSp>
        <p:nvGrpSpPr>
          <p:cNvPr id="4" name="3"/>
          <p:cNvGrpSpPr/>
          <p:nvPr/>
        </p:nvGrpSpPr>
        <p:grpSpPr>
          <a:xfrm>
            <a:off x="2708632" y="3708340"/>
            <a:ext cx="6465686" cy="923330"/>
            <a:chOff x="2708632" y="3708340"/>
            <a:chExt cx="6465686" cy="923330"/>
          </a:xfrm>
        </p:grpSpPr>
        <p:sp>
          <p:nvSpPr>
            <p:cNvPr id="5" name="Titre 3"/>
            <p:cNvSpPr/>
            <p:nvPr/>
          </p:nvSpPr>
          <p:spPr bwMode="auto">
            <a:xfrm>
              <a:off x="3452800" y="3903833"/>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defTabSz="1022350" eaLnBrk="1" hangingPunct="1">
                <a:lnSpc>
                  <a:spcPct val="90000"/>
                </a:lnSpc>
              </a:pPr>
              <a:r>
                <a:rPr lang="fr-FR" sz="2400" b="1" dirty="0">
                  <a:solidFill>
                    <a:srgbClr val="0C70B7"/>
                  </a:solidFill>
                  <a:ea typeface="+mj-ea"/>
                  <a:cs typeface="Arial" panose="020B0604020202020204" pitchFamily="34" charset="0"/>
                </a:rPr>
                <a:t>ATTENDUS</a:t>
              </a:r>
            </a:p>
          </p:txBody>
        </p:sp>
        <p:sp>
          <p:nvSpPr>
            <p:cNvPr id="6" name="3"/>
            <p:cNvSpPr/>
            <p:nvPr/>
          </p:nvSpPr>
          <p:spPr>
            <a:xfrm>
              <a:off x="2708632" y="3708340"/>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3</a:t>
              </a:r>
            </a:p>
          </p:txBody>
        </p:sp>
      </p:grpSp>
      <p:grpSp>
        <p:nvGrpSpPr>
          <p:cNvPr id="7" name="2"/>
          <p:cNvGrpSpPr/>
          <p:nvPr/>
        </p:nvGrpSpPr>
        <p:grpSpPr>
          <a:xfrm>
            <a:off x="2708632" y="2784726"/>
            <a:ext cx="6465686" cy="923330"/>
            <a:chOff x="2708632" y="2784726"/>
            <a:chExt cx="6465686" cy="923330"/>
          </a:xfrm>
        </p:grpSpPr>
        <p:sp>
          <p:nvSpPr>
            <p:cNvPr id="8" name="Titre 2"/>
            <p:cNvSpPr/>
            <p:nvPr/>
          </p:nvSpPr>
          <p:spPr bwMode="auto">
            <a:xfrm>
              <a:off x="3452800" y="2969335"/>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defTabSz="1022350" eaLnBrk="1" hangingPunct="1">
                <a:lnSpc>
                  <a:spcPct val="90000"/>
                </a:lnSpc>
              </a:pPr>
              <a:r>
                <a:rPr lang="fr-FR" sz="2400" b="1" dirty="0">
                  <a:solidFill>
                    <a:srgbClr val="0C70B7"/>
                  </a:solidFill>
                  <a:ea typeface="+mj-ea"/>
                  <a:cs typeface="Arial" panose="020B0604020202020204" pitchFamily="34" charset="0"/>
                </a:rPr>
                <a:t>MODULES</a:t>
              </a:r>
            </a:p>
          </p:txBody>
        </p:sp>
        <p:sp>
          <p:nvSpPr>
            <p:cNvPr id="9" name="2"/>
            <p:cNvSpPr/>
            <p:nvPr/>
          </p:nvSpPr>
          <p:spPr>
            <a:xfrm>
              <a:off x="2708632" y="2784726"/>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2</a:t>
              </a:r>
            </a:p>
          </p:txBody>
        </p:sp>
      </p:grpSp>
      <p:grpSp>
        <p:nvGrpSpPr>
          <p:cNvPr id="10" name="1"/>
          <p:cNvGrpSpPr/>
          <p:nvPr/>
        </p:nvGrpSpPr>
        <p:grpSpPr>
          <a:xfrm>
            <a:off x="2708632" y="1845258"/>
            <a:ext cx="6465687" cy="923330"/>
            <a:chOff x="493913" y="1054806"/>
            <a:chExt cx="6465687" cy="923330"/>
          </a:xfrm>
        </p:grpSpPr>
        <p:sp>
          <p:nvSpPr>
            <p:cNvPr id="11" name="Rectangle à coins arrondis 10"/>
            <p:cNvSpPr/>
            <p:nvPr/>
          </p:nvSpPr>
          <p:spPr bwMode="auto">
            <a:xfrm>
              <a:off x="1238082" y="1227240"/>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marL="0" marR="0" indent="0" eaLnBrk="1" fontAlgn="base" hangingPunct="1">
                <a:lnSpc>
                  <a:spcPct val="90000"/>
                </a:lnSpc>
                <a:spcAft>
                  <a:spcPct val="0"/>
                </a:spcAft>
                <a:buClrTx/>
                <a:buSzTx/>
                <a:tabLst/>
              </a:pPr>
              <a:r>
                <a:rPr lang="fr-FR" sz="2400" b="1" dirty="0">
                  <a:solidFill>
                    <a:srgbClr val="0C70B7"/>
                  </a:solidFill>
                  <a:ea typeface="+mj-ea"/>
                  <a:cs typeface="Arial" panose="020B0604020202020204" pitchFamily="34" charset="0"/>
                </a:rPr>
                <a:t>CONTEXTE</a:t>
              </a:r>
            </a:p>
          </p:txBody>
        </p:sp>
        <p:sp>
          <p:nvSpPr>
            <p:cNvPr id="12" name="1"/>
            <p:cNvSpPr/>
            <p:nvPr/>
          </p:nvSpPr>
          <p:spPr>
            <a:xfrm>
              <a:off x="493913" y="1054806"/>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1</a:t>
              </a:r>
            </a:p>
          </p:txBody>
        </p:sp>
      </p:grpSp>
      <p:pic>
        <p:nvPicPr>
          <p:cNvPr id="13" name="Image à savoi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7363" y="2031020"/>
            <a:ext cx="622564" cy="626918"/>
          </a:xfrm>
          <a:prstGeom prst="rect">
            <a:avLst/>
          </a:prstGeom>
        </p:spPr>
      </p:pic>
    </p:spTree>
    <p:extLst>
      <p:ext uri="{BB962C8B-B14F-4D97-AF65-F5344CB8AC3E}">
        <p14:creationId xmlns:p14="http://schemas.microsoft.com/office/powerpoint/2010/main" val="36950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CONTEXTE</a:t>
            </a:r>
          </a:p>
        </p:txBody>
      </p:sp>
      <p:sp>
        <p:nvSpPr>
          <p:cNvPr id="3" name="Espace réservé du contenu 2"/>
          <p:cNvSpPr>
            <a:spLocks noGrp="1"/>
          </p:cNvSpPr>
          <p:nvPr>
            <p:ph sz="quarter" idx="10"/>
          </p:nvPr>
        </p:nvSpPr>
        <p:spPr>
          <a:xfrm>
            <a:off x="250713" y="1076854"/>
            <a:ext cx="11475308" cy="3888432"/>
          </a:xfrm>
        </p:spPr>
        <p:txBody>
          <a:bodyPr anchor="ctr"/>
          <a:lstStyle/>
          <a:p>
            <a:pPr algn="just"/>
            <a:r>
              <a:rPr lang="fr-FR" dirty="0"/>
              <a:t>Un escadron de circulation et d’escorte (ECE) du 121e régiment du train est chargé de participer aux opérations de convoi d’une unité logistique. Un convoi de ravitaillement traverse une zone semi-urbaine instable et doit rejoindre un A400M de l’AAE sur un terrain de fortune pour embarquer le matériel par les airs.</a:t>
            </a:r>
          </a:p>
          <a:p>
            <a:pPr algn="just"/>
            <a:r>
              <a:rPr lang="fr-FR" dirty="0"/>
              <a:t>La zone est semi-urbaine (banlieue d’une grande ville type Lyon, avec zones de champs et zones de quartiers résidentiels ou populaires HLM).</a:t>
            </a:r>
          </a:p>
          <a:p>
            <a:pPr algn="just"/>
            <a:r>
              <a:rPr lang="fr-FR" dirty="0"/>
              <a:t>L’ennemi est embusqué et des attaques aériennes sont possibles. L’ ennemi est constitué de troupes d’armée régulière avec des capacités identiques aux nôtres.</a:t>
            </a:r>
          </a:p>
          <a:p>
            <a:pPr algn="just"/>
            <a:r>
              <a:rPr lang="fr-FR" dirty="0"/>
              <a:t>La liaison entre le convoi logistique, le Poste de commandement et l’A400M doit être assurée et sécurisée.</a:t>
            </a:r>
          </a:p>
          <a:p>
            <a:endParaRPr lang="fr-FR" dirty="0"/>
          </a:p>
        </p:txBody>
      </p:sp>
      <p:pic>
        <p:nvPicPr>
          <p:cNvPr id="4" name="Image 3">
            <a:extLst>
              <a:ext uri="{FF2B5EF4-FFF2-40B4-BE49-F238E27FC236}">
                <a16:creationId xmlns:a16="http://schemas.microsoft.com/office/drawing/2014/main" id="{E94DE211-F2B5-4E89-BE58-31BF19B7F2D7}"/>
              </a:ext>
            </a:extLst>
          </p:cNvPr>
          <p:cNvPicPr>
            <a:picLocks noChangeAspect="1"/>
          </p:cNvPicPr>
          <p:nvPr/>
        </p:nvPicPr>
        <p:blipFill>
          <a:blip r:embed="rId2"/>
          <a:stretch>
            <a:fillRect/>
          </a:stretch>
        </p:blipFill>
        <p:spPr>
          <a:xfrm>
            <a:off x="2784390" y="4509120"/>
            <a:ext cx="6407954" cy="2032248"/>
          </a:xfrm>
          <a:prstGeom prst="rect">
            <a:avLst/>
          </a:prstGeom>
        </p:spPr>
      </p:pic>
    </p:spTree>
    <p:extLst>
      <p:ext uri="{BB962C8B-B14F-4D97-AF65-F5344CB8AC3E}">
        <p14:creationId xmlns:p14="http://schemas.microsoft.com/office/powerpoint/2010/main" val="182078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PROBLEMATIQUE</a:t>
            </a:r>
          </a:p>
        </p:txBody>
      </p:sp>
      <p:sp>
        <p:nvSpPr>
          <p:cNvPr id="3" name="Espace réservé du contenu 2"/>
          <p:cNvSpPr>
            <a:spLocks noGrp="1"/>
          </p:cNvSpPr>
          <p:nvPr>
            <p:ph sz="quarter" idx="10"/>
          </p:nvPr>
        </p:nvSpPr>
        <p:spPr>
          <a:xfrm>
            <a:off x="354227" y="1628800"/>
            <a:ext cx="11475308" cy="3528392"/>
          </a:xfrm>
        </p:spPr>
        <p:txBody>
          <a:bodyPr anchor="ctr"/>
          <a:lstStyle/>
          <a:p>
            <a:pPr marL="0" indent="0">
              <a:buNone/>
            </a:pPr>
            <a:r>
              <a:rPr lang="fr-FR" b="1" dirty="0"/>
              <a:t>Les défis du terrain militaire moderne</a:t>
            </a:r>
            <a:endParaRPr lang="fr-FR" dirty="0"/>
          </a:p>
          <a:p>
            <a:r>
              <a:rPr lang="fr-FR" dirty="0"/>
              <a:t>Décisions à prendre en temps réel dans des environnements complexes</a:t>
            </a:r>
          </a:p>
          <a:p>
            <a:r>
              <a:rPr lang="fr-FR" dirty="0"/>
              <a:t>Manque d’outils mobiles intelligents adaptés aux situations tactiques</a:t>
            </a:r>
          </a:p>
          <a:p>
            <a:r>
              <a:rPr lang="fr-FR" dirty="0"/>
              <a:t>Risques liés à la désinformation, aux erreurs humaines et à la lenteur de transmission</a:t>
            </a:r>
          </a:p>
          <a:p>
            <a:r>
              <a:rPr lang="fr-FR" dirty="0"/>
              <a:t>Besoin d’une coordination fluide entre les unités</a:t>
            </a:r>
          </a:p>
          <a:p>
            <a:pPr algn="just"/>
            <a:endParaRPr lang="fr-FR" dirty="0"/>
          </a:p>
          <a:p>
            <a:endParaRPr lang="fr-FR" dirty="0"/>
          </a:p>
        </p:txBody>
      </p:sp>
      <p:pic>
        <p:nvPicPr>
          <p:cNvPr id="5" name="Image 4">
            <a:extLst>
              <a:ext uri="{FF2B5EF4-FFF2-40B4-BE49-F238E27FC236}">
                <a16:creationId xmlns:a16="http://schemas.microsoft.com/office/drawing/2014/main" id="{68C47272-DDEE-4766-ACC6-15AD18717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216" y="4028479"/>
            <a:ext cx="2028825" cy="2257425"/>
          </a:xfrm>
          <a:prstGeom prst="rect">
            <a:avLst/>
          </a:prstGeom>
        </p:spPr>
      </p:pic>
    </p:spTree>
    <p:extLst>
      <p:ext uri="{BB962C8B-B14F-4D97-AF65-F5344CB8AC3E}">
        <p14:creationId xmlns:p14="http://schemas.microsoft.com/office/powerpoint/2010/main" val="3225066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VISION STRATEGIQUE</a:t>
            </a:r>
          </a:p>
        </p:txBody>
      </p:sp>
      <p:sp>
        <p:nvSpPr>
          <p:cNvPr id="3" name="Espace réservé du contenu 2"/>
          <p:cNvSpPr>
            <a:spLocks noGrp="1"/>
          </p:cNvSpPr>
          <p:nvPr>
            <p:ph sz="quarter" idx="10"/>
          </p:nvPr>
        </p:nvSpPr>
        <p:spPr/>
        <p:txBody>
          <a:bodyPr anchor="ctr"/>
          <a:lstStyle/>
          <a:p>
            <a:pPr algn="just"/>
            <a:r>
              <a:rPr lang="fr-FR" b="1" dirty="0"/>
              <a:t>POUR</a:t>
            </a:r>
            <a:r>
              <a:rPr lang="fr-FR" dirty="0"/>
              <a:t> le poste de commandement tactique et les unités sur le terrain</a:t>
            </a:r>
          </a:p>
          <a:p>
            <a:pPr algn="just"/>
            <a:r>
              <a:rPr lang="fr-FR" b="1" dirty="0"/>
              <a:t>QUI SOUHAITENT </a:t>
            </a:r>
            <a:r>
              <a:rPr lang="fr-FR" dirty="0"/>
              <a:t>visualiser la situation tactique en direct et étudier les alternatives</a:t>
            </a:r>
          </a:p>
          <a:p>
            <a:pPr algn="just"/>
            <a:r>
              <a:rPr lang="fr-FR" b="1" dirty="0"/>
              <a:t>L’APPLICATION SERA </a:t>
            </a:r>
            <a:r>
              <a:rPr lang="fr-FR" dirty="0"/>
              <a:t>un outil fiable et sécurisé accessible aux smartphones tactiques, très rapidement mise en œuvre et « jetable »</a:t>
            </a:r>
          </a:p>
          <a:p>
            <a:pPr algn="just"/>
            <a:r>
              <a:rPr lang="fr-FR" b="1" dirty="0"/>
              <a:t>QUI</a:t>
            </a:r>
            <a:r>
              <a:rPr lang="fr-FR" dirty="0"/>
              <a:t> permettra de suivre en direct la situation tactique, de générer une rapide synthèse, de proposer des alternatives en fonction de la remontée d’informations pour une situation adaptée au combat de haute intensité</a:t>
            </a:r>
          </a:p>
          <a:p>
            <a:pPr algn="just"/>
            <a:r>
              <a:rPr lang="fr-FR" b="1" dirty="0"/>
              <a:t>À LA DIFFERENCE D’UN </a:t>
            </a:r>
            <a:r>
              <a:rPr lang="fr-FR" dirty="0"/>
              <a:t>des SI actuels développés par les industriels qui nécessitent plusieurs années d’études et de déploiement.</a:t>
            </a:r>
          </a:p>
        </p:txBody>
      </p:sp>
      <p:pic>
        <p:nvPicPr>
          <p:cNvPr id="5" name="Image 4">
            <a:extLst>
              <a:ext uri="{FF2B5EF4-FFF2-40B4-BE49-F238E27FC236}">
                <a16:creationId xmlns:a16="http://schemas.microsoft.com/office/drawing/2014/main" id="{DB0B0359-B8B2-4261-9069-3AFA8D7B7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6400" y="0"/>
            <a:ext cx="1711077" cy="1711077"/>
          </a:xfrm>
          <a:prstGeom prst="rect">
            <a:avLst/>
          </a:prstGeom>
        </p:spPr>
      </p:pic>
    </p:spTree>
    <p:extLst>
      <p:ext uri="{BB962C8B-B14F-4D97-AF65-F5344CB8AC3E}">
        <p14:creationId xmlns:p14="http://schemas.microsoft.com/office/powerpoint/2010/main" val="963506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PLAN</a:t>
            </a:r>
          </a:p>
        </p:txBody>
      </p:sp>
      <p:grpSp>
        <p:nvGrpSpPr>
          <p:cNvPr id="4" name="3"/>
          <p:cNvGrpSpPr/>
          <p:nvPr/>
        </p:nvGrpSpPr>
        <p:grpSpPr>
          <a:xfrm>
            <a:off x="2708632" y="3708340"/>
            <a:ext cx="6465686" cy="923330"/>
            <a:chOff x="2708632" y="3708340"/>
            <a:chExt cx="6465686" cy="923330"/>
          </a:xfrm>
        </p:grpSpPr>
        <p:sp>
          <p:nvSpPr>
            <p:cNvPr id="5" name="Titre 3"/>
            <p:cNvSpPr/>
            <p:nvPr/>
          </p:nvSpPr>
          <p:spPr bwMode="auto">
            <a:xfrm>
              <a:off x="3452800" y="3903833"/>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defTabSz="1022350" eaLnBrk="1" hangingPunct="1">
                <a:lnSpc>
                  <a:spcPct val="90000"/>
                </a:lnSpc>
              </a:pPr>
              <a:r>
                <a:rPr lang="fr-FR" sz="2400" b="1" dirty="0">
                  <a:solidFill>
                    <a:srgbClr val="0C70B7"/>
                  </a:solidFill>
                  <a:ea typeface="+mj-ea"/>
                  <a:cs typeface="Arial" panose="020B0604020202020204" pitchFamily="34" charset="0"/>
                </a:rPr>
                <a:t>ATTENDUS</a:t>
              </a:r>
            </a:p>
          </p:txBody>
        </p:sp>
        <p:sp>
          <p:nvSpPr>
            <p:cNvPr id="6" name="3"/>
            <p:cNvSpPr/>
            <p:nvPr/>
          </p:nvSpPr>
          <p:spPr>
            <a:xfrm>
              <a:off x="2708632" y="3708340"/>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3</a:t>
              </a:r>
            </a:p>
          </p:txBody>
        </p:sp>
      </p:grpSp>
      <p:grpSp>
        <p:nvGrpSpPr>
          <p:cNvPr id="7" name="2"/>
          <p:cNvGrpSpPr/>
          <p:nvPr/>
        </p:nvGrpSpPr>
        <p:grpSpPr>
          <a:xfrm>
            <a:off x="2708632" y="2784726"/>
            <a:ext cx="6465686" cy="923330"/>
            <a:chOff x="2708632" y="2784726"/>
            <a:chExt cx="6465686" cy="923330"/>
          </a:xfrm>
        </p:grpSpPr>
        <p:sp>
          <p:nvSpPr>
            <p:cNvPr id="8" name="Titre 2"/>
            <p:cNvSpPr/>
            <p:nvPr/>
          </p:nvSpPr>
          <p:spPr bwMode="auto">
            <a:xfrm>
              <a:off x="3452800" y="2969335"/>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defTabSz="1022350" eaLnBrk="1" hangingPunct="1">
                <a:lnSpc>
                  <a:spcPct val="90000"/>
                </a:lnSpc>
              </a:pPr>
              <a:r>
                <a:rPr lang="fr-FR" sz="2400" b="1" dirty="0">
                  <a:solidFill>
                    <a:srgbClr val="0C70B7"/>
                  </a:solidFill>
                  <a:ea typeface="+mj-ea"/>
                  <a:cs typeface="Arial" panose="020B0604020202020204" pitchFamily="34" charset="0"/>
                </a:rPr>
                <a:t>MODULES</a:t>
              </a:r>
            </a:p>
          </p:txBody>
        </p:sp>
        <p:sp>
          <p:nvSpPr>
            <p:cNvPr id="9" name="2"/>
            <p:cNvSpPr/>
            <p:nvPr/>
          </p:nvSpPr>
          <p:spPr>
            <a:xfrm>
              <a:off x="2708632" y="2784726"/>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2</a:t>
              </a:r>
            </a:p>
          </p:txBody>
        </p:sp>
      </p:grpSp>
      <p:grpSp>
        <p:nvGrpSpPr>
          <p:cNvPr id="10" name="1"/>
          <p:cNvGrpSpPr/>
          <p:nvPr/>
        </p:nvGrpSpPr>
        <p:grpSpPr>
          <a:xfrm>
            <a:off x="2708632" y="1845258"/>
            <a:ext cx="6465687" cy="923330"/>
            <a:chOff x="493913" y="1054806"/>
            <a:chExt cx="6465687" cy="923330"/>
          </a:xfrm>
        </p:grpSpPr>
        <p:sp>
          <p:nvSpPr>
            <p:cNvPr id="11" name="Rectangle à coins arrondis 10"/>
            <p:cNvSpPr/>
            <p:nvPr/>
          </p:nvSpPr>
          <p:spPr bwMode="auto">
            <a:xfrm>
              <a:off x="1238082" y="1227240"/>
              <a:ext cx="5721518" cy="649292"/>
            </a:xfrm>
            <a:prstGeom prst="roundRect">
              <a:avLst/>
            </a:prstGeom>
            <a:solidFill>
              <a:srgbClr val="CCECFF">
                <a:alpha val="10000"/>
              </a:srgbClr>
            </a:solidFill>
            <a:ln w="9525" cap="flat" cmpd="sng" algn="ctr">
              <a:noFill/>
              <a:prstDash val="solid"/>
              <a:round/>
              <a:headEnd type="none" w="med" len="med"/>
              <a:tailEnd type="none" w="med" len="med"/>
            </a:ln>
            <a:effectLst>
              <a:outerShdw blurRad="139700" dist="38100" dir="3180000" algn="l" rotWithShape="0">
                <a:prstClr val="black">
                  <a:alpha val="51000"/>
                </a:prstClr>
              </a:outerShdw>
            </a:effectLst>
            <a:extLst/>
          </p:spPr>
          <p:txBody>
            <a:bodyPr vert="horz" wrap="square" lIns="91440" tIns="108000" rIns="144000" bIns="144000" numCol="1" rtlCol="0" anchor="ctr" anchorCtr="0" compatLnSpc="1">
              <a:prstTxWarp prst="textNoShape">
                <a:avLst/>
              </a:prstTxWarp>
              <a:spAutoFit/>
            </a:bodyPr>
            <a:lstStyle/>
            <a:p>
              <a:pPr marL="0" marR="0" indent="0" eaLnBrk="1" fontAlgn="base" hangingPunct="1">
                <a:lnSpc>
                  <a:spcPct val="90000"/>
                </a:lnSpc>
                <a:spcAft>
                  <a:spcPct val="0"/>
                </a:spcAft>
                <a:buClrTx/>
                <a:buSzTx/>
                <a:tabLst/>
              </a:pPr>
              <a:r>
                <a:rPr lang="fr-FR" sz="2400" b="1" dirty="0">
                  <a:solidFill>
                    <a:srgbClr val="0C70B7"/>
                  </a:solidFill>
                  <a:ea typeface="+mj-ea"/>
                  <a:cs typeface="Arial" panose="020B0604020202020204" pitchFamily="34" charset="0"/>
                </a:rPr>
                <a:t>CONTEXTE</a:t>
              </a:r>
            </a:p>
          </p:txBody>
        </p:sp>
        <p:sp>
          <p:nvSpPr>
            <p:cNvPr id="12" name="1"/>
            <p:cNvSpPr/>
            <p:nvPr/>
          </p:nvSpPr>
          <p:spPr>
            <a:xfrm>
              <a:off x="493913" y="1054806"/>
              <a:ext cx="818768" cy="923330"/>
            </a:xfrm>
            <a:prstGeom prst="rect">
              <a:avLst/>
            </a:prstGeom>
            <a:noFill/>
          </p:spPr>
          <p:txBody>
            <a:bodyPr wrap="square" lIns="91440" tIns="45720" rIns="91440" bIns="45720">
              <a:spAutoFit/>
            </a:bodyPr>
            <a:lstStyle/>
            <a:p>
              <a:pPr algn="ctr"/>
              <a:r>
                <a:rPr lang="fr-FR" sz="5400" b="0" cap="none" spc="0" dirty="0">
                  <a:ln w="0"/>
                  <a:solidFill>
                    <a:srgbClr val="0C70B7"/>
                  </a:solidFill>
                  <a:effectLst>
                    <a:reflection blurRad="6350" stA="53000" endA="300" endPos="35500" dir="5400000" sy="-90000" algn="bl" rotWithShape="0"/>
                  </a:effectLst>
                  <a:latin typeface="Bodoni MT Black" panose="02070A03080606020203" pitchFamily="18" charset="0"/>
                </a:rPr>
                <a:t>1</a:t>
              </a:r>
            </a:p>
          </p:txBody>
        </p:sp>
      </p:grpSp>
      <p:pic>
        <p:nvPicPr>
          <p:cNvPr id="13" name="Image à savoi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2264" y="2928685"/>
            <a:ext cx="622564" cy="626918"/>
          </a:xfrm>
          <a:prstGeom prst="rect">
            <a:avLst/>
          </a:prstGeom>
        </p:spPr>
      </p:pic>
    </p:spTree>
    <p:extLst>
      <p:ext uri="{BB962C8B-B14F-4D97-AF65-F5344CB8AC3E}">
        <p14:creationId xmlns:p14="http://schemas.microsoft.com/office/powerpoint/2010/main" val="2756816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MODULES</a:t>
            </a:r>
          </a:p>
        </p:txBody>
      </p:sp>
      <p:sp>
        <p:nvSpPr>
          <p:cNvPr id="3" name="Espace réservé du contenu 2"/>
          <p:cNvSpPr>
            <a:spLocks noGrp="1"/>
          </p:cNvSpPr>
          <p:nvPr>
            <p:ph sz="quarter" idx="10"/>
          </p:nvPr>
        </p:nvSpPr>
        <p:spPr>
          <a:xfrm>
            <a:off x="354227" y="1013254"/>
            <a:ext cx="11286389" cy="5346357"/>
          </a:xfrm>
        </p:spPr>
        <p:txBody>
          <a:bodyPr anchor="ctr"/>
          <a:lstStyle/>
          <a:p>
            <a:pPr>
              <a:buFont typeface="Wingdings" panose="05000000000000000000" pitchFamily="2" charset="2"/>
              <a:buChar char="Ø"/>
            </a:pPr>
            <a:r>
              <a:rPr lang="fr-FR" sz="2800" b="1" dirty="0"/>
              <a:t>Cartographie dynamique</a:t>
            </a:r>
          </a:p>
          <a:p>
            <a:pPr lvl="1"/>
            <a:r>
              <a:rPr lang="fr-FR" sz="2000" dirty="0"/>
              <a:t>Visualisation en temps réel de la position des unités amies et ennemies</a:t>
            </a:r>
          </a:p>
          <a:p>
            <a:pPr lvl="1"/>
            <a:r>
              <a:rPr lang="fr-FR" sz="2000" dirty="0"/>
              <a:t>Suivi de l’avancée du convoi logistique</a:t>
            </a:r>
          </a:p>
          <a:p>
            <a:pPr lvl="1"/>
            <a:r>
              <a:rPr lang="fr-FR" sz="2000" dirty="0"/>
              <a:t>Affichage des menaces et obstacles détectés</a:t>
            </a:r>
          </a:p>
          <a:p>
            <a:pPr lvl="1"/>
            <a:r>
              <a:rPr lang="fr-FR" sz="2000" dirty="0"/>
              <a:t>Mise à jour dynamique par le système</a:t>
            </a:r>
          </a:p>
        </p:txBody>
      </p:sp>
      <p:pic>
        <p:nvPicPr>
          <p:cNvPr id="5" name="Graphique 4">
            <a:extLst>
              <a:ext uri="{FF2B5EF4-FFF2-40B4-BE49-F238E27FC236}">
                <a16:creationId xmlns:a16="http://schemas.microsoft.com/office/drawing/2014/main" id="{84FBDDA2-86D8-41B5-8181-755B73C87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8408" y="1268760"/>
            <a:ext cx="1706488" cy="1706488"/>
          </a:xfrm>
          <a:prstGeom prst="rect">
            <a:avLst/>
          </a:prstGeom>
        </p:spPr>
      </p:pic>
    </p:spTree>
    <p:extLst>
      <p:ext uri="{BB962C8B-B14F-4D97-AF65-F5344CB8AC3E}">
        <p14:creationId xmlns:p14="http://schemas.microsoft.com/office/powerpoint/2010/main" val="37386671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INEDINNAVIGATOR" val="False"/>
  <p:tag name="BRANCHTO" val="0"/>
</p:tagLst>
</file>

<file path=ppt/theme/theme1.xml><?xml version="1.0" encoding="utf-8"?>
<a:theme xmlns:a="http://schemas.openxmlformats.org/drawingml/2006/main" name="Thème ETNC ">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ème ETNC " id="{702667DE-D7FF-4289-9C0C-789A5C26377D}" vid="{A755C6A3-E4AC-4AE7-BCFE-A84E88B782A8}"/>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 etrs 2020</Template>
  <TotalTime>14350</TotalTime>
  <Words>888</Words>
  <Application>Microsoft Office PowerPoint</Application>
  <PresentationFormat>Grand écran</PresentationFormat>
  <Paragraphs>157</Paragraphs>
  <Slides>22</Slides>
  <Notes>0</Notes>
  <HiddenSlides>1</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22</vt:i4>
      </vt:variant>
    </vt:vector>
  </HeadingPairs>
  <TitlesOfParts>
    <vt:vector size="27" baseType="lpstr">
      <vt:lpstr>Arial</vt:lpstr>
      <vt:lpstr>Bodoni MT Black</vt:lpstr>
      <vt:lpstr>Times New Roman</vt:lpstr>
      <vt:lpstr>Wingdings</vt:lpstr>
      <vt:lpstr>Thème ETNC </vt:lpstr>
      <vt:lpstr>Projet de cursus UI33 Assistant Tactique Intelligent </vt:lpstr>
      <vt:lpstr>Présentation PowerPoint</vt:lpstr>
      <vt:lpstr>PLAN</vt:lpstr>
      <vt:lpstr>PLAN</vt:lpstr>
      <vt:lpstr>CONTEXTE</vt:lpstr>
      <vt:lpstr>PROBLEMATIQUE</vt:lpstr>
      <vt:lpstr>VISION STRATEGIQUE</vt:lpstr>
      <vt:lpstr>PLAN</vt:lpstr>
      <vt:lpstr>MODULES</vt:lpstr>
      <vt:lpstr>MODULES</vt:lpstr>
      <vt:lpstr>MODULES</vt:lpstr>
      <vt:lpstr>MODULES</vt:lpstr>
      <vt:lpstr>MODULE</vt:lpstr>
      <vt:lpstr>MODULE BONUS</vt:lpstr>
      <vt:lpstr>PLAN</vt:lpstr>
      <vt:lpstr>ATTENDUS</vt:lpstr>
      <vt:lpstr>Fonctionnalités clés</vt:lpstr>
      <vt:lpstr>📝 Story board</vt:lpstr>
      <vt:lpstr>Zone géographique</vt:lpstr>
      <vt:lpstr>Profils utilisateurs</vt:lpstr>
      <vt:lpstr>Maquette visuelle</vt:lpstr>
      <vt:lpstr>Présentation PowerPoint</vt:lpstr>
    </vt:vector>
  </TitlesOfParts>
  <Company>ESAT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ADJ FICHET</dc:creator>
  <cp:lastModifiedBy>veronique.cousinat@INTERNET.COMSIC</cp:lastModifiedBy>
  <cp:revision>428</cp:revision>
  <cp:lastPrinted>1601-01-01T00:00:00Z</cp:lastPrinted>
  <dcterms:created xsi:type="dcterms:W3CDTF">2006-03-28T14:39:26Z</dcterms:created>
  <dcterms:modified xsi:type="dcterms:W3CDTF">2025-12-08T16:09:35Z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2</vt:i4>
  </property>
  <property fmtid="{D5CDD505-2E9C-101B-9397-08002B2CF9AE}" pid="3" name="LCID">
    <vt:i4>1036</vt:i4>
  </property>
</Properties>
</file>